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0"/>
  </p:notesMasterIdLst>
  <p:sldIdLst>
    <p:sldId id="367" r:id="rId2"/>
    <p:sldId id="256" r:id="rId3"/>
    <p:sldId id="368" r:id="rId4"/>
    <p:sldId id="383" r:id="rId5"/>
    <p:sldId id="257" r:id="rId6"/>
    <p:sldId id="258" r:id="rId7"/>
    <p:sldId id="259" r:id="rId8"/>
    <p:sldId id="260" r:id="rId9"/>
    <p:sldId id="261" r:id="rId10"/>
    <p:sldId id="391" r:id="rId11"/>
    <p:sldId id="392" r:id="rId12"/>
    <p:sldId id="384" r:id="rId13"/>
    <p:sldId id="385" r:id="rId14"/>
    <p:sldId id="386" r:id="rId15"/>
    <p:sldId id="369" r:id="rId16"/>
    <p:sldId id="390" r:id="rId17"/>
    <p:sldId id="370" r:id="rId18"/>
    <p:sldId id="371" r:id="rId19"/>
    <p:sldId id="263" r:id="rId20"/>
    <p:sldId id="372" r:id="rId21"/>
    <p:sldId id="373" r:id="rId22"/>
    <p:sldId id="374" r:id="rId23"/>
    <p:sldId id="375" r:id="rId24"/>
    <p:sldId id="376" r:id="rId25"/>
    <p:sldId id="377" r:id="rId26"/>
    <p:sldId id="394" r:id="rId27"/>
    <p:sldId id="341" r:id="rId28"/>
    <p:sldId id="342" r:id="rId29"/>
    <p:sldId id="262" r:id="rId30"/>
    <p:sldId id="344" r:id="rId31"/>
    <p:sldId id="345" r:id="rId32"/>
    <p:sldId id="346" r:id="rId33"/>
    <p:sldId id="355" r:id="rId34"/>
    <p:sldId id="357" r:id="rId35"/>
    <p:sldId id="359" r:id="rId36"/>
    <p:sldId id="352" r:id="rId37"/>
    <p:sldId id="387" r:id="rId38"/>
    <p:sldId id="353" r:id="rId39"/>
    <p:sldId id="358" r:id="rId40"/>
    <p:sldId id="354" r:id="rId41"/>
    <p:sldId id="388" r:id="rId42"/>
    <p:sldId id="351" r:id="rId43"/>
    <p:sldId id="395" r:id="rId44"/>
    <p:sldId id="378" r:id="rId45"/>
    <p:sldId id="379" r:id="rId46"/>
    <p:sldId id="393" r:id="rId47"/>
    <p:sldId id="382" r:id="rId48"/>
    <p:sldId id="339" r:id="rId49"/>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notesView">
  <p:normalViewPr horzBarState="maximized">
    <p:restoredLeft sz="9507" autoAdjust="0"/>
    <p:restoredTop sz="94660"/>
  </p:normalViewPr>
  <p:slideViewPr>
    <p:cSldViewPr snapToGrid="0" showGuides="1">
      <p:cViewPr varScale="1">
        <p:scale>
          <a:sx n="63" d="100"/>
          <a:sy n="63" d="100"/>
        </p:scale>
        <p:origin x="64" y="120"/>
      </p:cViewPr>
      <p:guideLst>
        <p:guide orient="horz" pos="2160"/>
        <p:guide pos="3840"/>
      </p:guideLst>
    </p:cSldViewPr>
  </p:slideViewPr>
  <p:notesTextViewPr>
    <p:cViewPr>
      <p:scale>
        <a:sx n="153" d="100"/>
        <a:sy n="153" d="100"/>
      </p:scale>
      <p:origin x="0" y="0"/>
    </p:cViewPr>
  </p:notesTextViewPr>
  <p:sorterViewPr>
    <p:cViewPr>
      <p:scale>
        <a:sx n="100" d="100"/>
        <a:sy n="100" d="100"/>
      </p:scale>
      <p:origin x="0" y="-18344"/>
    </p:cViewPr>
  </p:sorterViewPr>
  <p:notesViewPr>
    <p:cSldViewPr snapToGrid="0" showGuides="1">
      <p:cViewPr varScale="1">
        <p:scale>
          <a:sx n="50" d="100"/>
          <a:sy n="50" d="100"/>
        </p:scale>
        <p:origin x="1668" y="4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9DC32C6-59AD-4EDB-B52C-084D93C4BEC6}" type="datetimeFigureOut">
              <a:rPr lang="de-DE" smtClean="0"/>
              <a:t>10.05.2021</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313751E-0F9D-46B1-8A72-06215A336F09}" type="slidenum">
              <a:rPr lang="de-DE" smtClean="0"/>
              <a:t>‹Nr.›</a:t>
            </a:fld>
            <a:endParaRPr lang="de-DE"/>
          </a:p>
        </p:txBody>
      </p:sp>
    </p:spTree>
    <p:extLst>
      <p:ext uri="{BB962C8B-B14F-4D97-AF65-F5344CB8AC3E}">
        <p14:creationId xmlns:p14="http://schemas.microsoft.com/office/powerpoint/2010/main" val="20146969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lvl="0">
              <a:defRPr/>
            </a:pPr>
            <a:r>
              <a:rPr lang="de-DE" dirty="0"/>
              <a:t>Hi, </a:t>
            </a:r>
            <a:r>
              <a:rPr lang="de-DE" dirty="0" err="1"/>
              <a:t>I‘m</a:t>
            </a:r>
            <a:r>
              <a:rPr lang="de-DE" dirty="0"/>
              <a:t> Tim Cole. People </a:t>
            </a:r>
            <a:r>
              <a:rPr lang="de-DE" dirty="0" err="1"/>
              <a:t>sometimes</a:t>
            </a:r>
            <a:r>
              <a:rPr lang="de-DE" dirty="0"/>
              <a:t> </a:t>
            </a:r>
            <a:r>
              <a:rPr lang="de-DE" dirty="0" err="1"/>
              <a:t>call</a:t>
            </a:r>
            <a:r>
              <a:rPr lang="de-DE" dirty="0"/>
              <a:t> </a:t>
            </a:r>
            <a:r>
              <a:rPr lang="de-DE" dirty="0" err="1"/>
              <a:t>me</a:t>
            </a:r>
            <a:r>
              <a:rPr lang="de-DE" dirty="0"/>
              <a:t> an Internet Veteran, </a:t>
            </a:r>
            <a:r>
              <a:rPr lang="de-DE" dirty="0" err="1"/>
              <a:t>which</a:t>
            </a:r>
            <a:r>
              <a:rPr lang="de-DE" dirty="0"/>
              <a:t> </a:t>
            </a:r>
            <a:r>
              <a:rPr lang="de-DE" dirty="0" err="1"/>
              <a:t>gives</a:t>
            </a:r>
            <a:r>
              <a:rPr lang="de-DE" dirty="0"/>
              <a:t> </a:t>
            </a:r>
            <a:r>
              <a:rPr lang="de-DE" dirty="0" err="1"/>
              <a:t>you</a:t>
            </a:r>
            <a:r>
              <a:rPr lang="de-DE" dirty="0"/>
              <a:t> a </a:t>
            </a:r>
            <a:r>
              <a:rPr lang="de-DE" dirty="0" err="1"/>
              <a:t>rough</a:t>
            </a:r>
            <a:r>
              <a:rPr lang="de-DE" dirty="0"/>
              <a:t> </a:t>
            </a:r>
            <a:r>
              <a:rPr lang="de-DE" dirty="0" err="1"/>
              <a:t>idea</a:t>
            </a:r>
            <a:r>
              <a:rPr lang="de-DE" dirty="0"/>
              <a:t> </a:t>
            </a:r>
            <a:r>
              <a:rPr lang="de-DE" dirty="0" err="1"/>
              <a:t>of</a:t>
            </a:r>
            <a:r>
              <a:rPr lang="de-DE" dirty="0"/>
              <a:t> </a:t>
            </a:r>
            <a:r>
              <a:rPr lang="de-DE" dirty="0" err="1"/>
              <a:t>how</a:t>
            </a:r>
            <a:r>
              <a:rPr lang="de-DE" dirty="0"/>
              <a:t> </a:t>
            </a:r>
            <a:r>
              <a:rPr lang="de-DE" dirty="0" err="1"/>
              <a:t>old</a:t>
            </a:r>
            <a:r>
              <a:rPr lang="de-DE" dirty="0"/>
              <a:t> I am, but I still </a:t>
            </a:r>
            <a:r>
              <a:rPr lang="de-DE" dirty="0" err="1"/>
              <a:t>feel</a:t>
            </a:r>
            <a:r>
              <a:rPr lang="de-DE" dirty="0"/>
              <a:t> </a:t>
            </a:r>
            <a:r>
              <a:rPr lang="de-DE" dirty="0" err="1"/>
              <a:t>comfortable</a:t>
            </a:r>
            <a:r>
              <a:rPr lang="de-DE" dirty="0"/>
              <a:t> </a:t>
            </a:r>
            <a:r>
              <a:rPr lang="de-DE" dirty="0" err="1"/>
              <a:t>among</a:t>
            </a:r>
            <a:r>
              <a:rPr lang="de-DE" dirty="0"/>
              <a:t> </a:t>
            </a:r>
            <a:r>
              <a:rPr lang="de-DE" dirty="0" err="1"/>
              <a:t>the</a:t>
            </a:r>
            <a:r>
              <a:rPr lang="de-DE" dirty="0"/>
              <a:t> </a:t>
            </a:r>
            <a:r>
              <a:rPr lang="de-DE" dirty="0" err="1"/>
              <a:t>younger</a:t>
            </a:r>
            <a:r>
              <a:rPr lang="de-DE" dirty="0"/>
              <a:t> Internet </a:t>
            </a:r>
            <a:r>
              <a:rPr lang="de-DE" dirty="0" err="1"/>
              <a:t>startup</a:t>
            </a:r>
            <a:r>
              <a:rPr lang="de-DE"/>
              <a:t>  </a:t>
            </a:r>
            <a:r>
              <a:rPr lang="de-DE" dirty="0" err="1"/>
              <a:t>set</a:t>
            </a:r>
            <a:r>
              <a:rPr lang="de-DE" dirty="0"/>
              <a:t>, </a:t>
            </a:r>
            <a:r>
              <a:rPr lang="de-DE" dirty="0" err="1"/>
              <a:t>even</a:t>
            </a:r>
            <a:r>
              <a:rPr lang="de-DE" dirty="0"/>
              <a:t> </a:t>
            </a:r>
            <a:r>
              <a:rPr lang="de-DE" dirty="0" err="1"/>
              <a:t>though</a:t>
            </a:r>
            <a:r>
              <a:rPr lang="de-DE" dirty="0"/>
              <a:t> </a:t>
            </a:r>
            <a:r>
              <a:rPr lang="de-DE" dirty="0" err="1"/>
              <a:t>many</a:t>
            </a:r>
            <a:r>
              <a:rPr lang="de-DE" dirty="0"/>
              <a:t> </a:t>
            </a:r>
            <a:r>
              <a:rPr lang="de-DE" dirty="0" err="1"/>
              <a:t>of</a:t>
            </a:r>
            <a:r>
              <a:rPr lang="de-DE" dirty="0"/>
              <a:t> </a:t>
            </a:r>
            <a:r>
              <a:rPr lang="de-DE" dirty="0" err="1"/>
              <a:t>them</a:t>
            </a:r>
            <a:r>
              <a:rPr lang="de-DE" dirty="0"/>
              <a:t> </a:t>
            </a:r>
            <a:r>
              <a:rPr lang="de-DE" dirty="0" err="1"/>
              <a:t>weren‘t</a:t>
            </a:r>
            <a:r>
              <a:rPr lang="de-DE" dirty="0"/>
              <a:t> </a:t>
            </a:r>
            <a:r>
              <a:rPr lang="de-DE" dirty="0" err="1"/>
              <a:t>even</a:t>
            </a:r>
            <a:r>
              <a:rPr lang="de-DE" dirty="0"/>
              <a:t> </a:t>
            </a:r>
            <a:r>
              <a:rPr lang="de-DE" dirty="0" err="1"/>
              <a:t>born</a:t>
            </a:r>
            <a:r>
              <a:rPr lang="de-DE" dirty="0"/>
              <a:t> </a:t>
            </a:r>
            <a:r>
              <a:rPr lang="de-DE" dirty="0" err="1"/>
              <a:t>when</a:t>
            </a:r>
            <a:r>
              <a:rPr lang="de-DE" dirty="0"/>
              <a:t> I </a:t>
            </a:r>
            <a:r>
              <a:rPr lang="de-DE" dirty="0" err="1"/>
              <a:t>started</a:t>
            </a:r>
            <a:r>
              <a:rPr lang="de-DE" dirty="0"/>
              <a:t> </a:t>
            </a:r>
            <a:r>
              <a:rPr lang="de-DE" dirty="0" err="1"/>
              <a:t>my</a:t>
            </a:r>
            <a:r>
              <a:rPr lang="de-DE" dirty="0"/>
              <a:t> </a:t>
            </a:r>
            <a:r>
              <a:rPr lang="de-DE" dirty="0" err="1"/>
              <a:t>blog</a:t>
            </a:r>
            <a:r>
              <a:rPr lang="de-DE" dirty="0"/>
              <a:t> </a:t>
            </a:r>
            <a:r>
              <a:rPr lang="de-DE" dirty="0" err="1"/>
              <a:t>as</a:t>
            </a:r>
            <a:r>
              <a:rPr lang="de-DE" dirty="0"/>
              <a:t> </a:t>
            </a:r>
            <a:r>
              <a:rPr lang="de-DE" dirty="0" err="1"/>
              <a:t>far</a:t>
            </a:r>
            <a:r>
              <a:rPr lang="de-DE" dirty="0"/>
              <a:t> back </a:t>
            </a:r>
            <a:r>
              <a:rPr lang="de-DE" dirty="0" err="1"/>
              <a:t>as</a:t>
            </a:r>
            <a:r>
              <a:rPr lang="de-DE" dirty="0"/>
              <a:t> 1995. I am a </a:t>
            </a:r>
            <a:r>
              <a:rPr lang="de-DE" dirty="0" err="1"/>
              <a:t>compulsive</a:t>
            </a:r>
            <a:r>
              <a:rPr lang="de-DE" dirty="0"/>
              <a:t> </a:t>
            </a:r>
            <a:r>
              <a:rPr lang="de-DE" dirty="0" err="1"/>
              <a:t>author</a:t>
            </a:r>
            <a:r>
              <a:rPr lang="de-DE" dirty="0"/>
              <a:t> </a:t>
            </a:r>
            <a:r>
              <a:rPr lang="de-DE" dirty="0" err="1"/>
              <a:t>of</a:t>
            </a:r>
            <a:r>
              <a:rPr lang="de-DE" dirty="0"/>
              <a:t> </a:t>
            </a:r>
            <a:r>
              <a:rPr lang="de-DE" dirty="0" err="1"/>
              <a:t>books</a:t>
            </a:r>
            <a:r>
              <a:rPr lang="de-DE" dirty="0"/>
              <a:t> </a:t>
            </a:r>
            <a:r>
              <a:rPr lang="de-DE" dirty="0" err="1"/>
              <a:t>about</a:t>
            </a:r>
            <a:r>
              <a:rPr lang="de-DE" dirty="0"/>
              <a:t> </a:t>
            </a:r>
            <a:r>
              <a:rPr lang="de-DE" dirty="0" err="1"/>
              <a:t>digitalization</a:t>
            </a:r>
            <a:r>
              <a:rPr lang="de-DE" dirty="0"/>
              <a:t> and </a:t>
            </a:r>
            <a:r>
              <a:rPr lang="de-DE" dirty="0" err="1"/>
              <a:t>the</a:t>
            </a:r>
            <a:r>
              <a:rPr lang="de-DE" dirty="0"/>
              <a:t> Internet; in </a:t>
            </a:r>
            <a:r>
              <a:rPr lang="de-DE" dirty="0" err="1"/>
              <a:t>fact</a:t>
            </a:r>
            <a:r>
              <a:rPr lang="de-DE" dirty="0"/>
              <a:t>, I </a:t>
            </a:r>
            <a:r>
              <a:rPr lang="de-DE" dirty="0" err="1"/>
              <a:t>have</a:t>
            </a:r>
            <a:r>
              <a:rPr lang="de-DE" dirty="0"/>
              <a:t> </a:t>
            </a:r>
            <a:r>
              <a:rPr lang="de-DE" dirty="0" err="1"/>
              <a:t>written</a:t>
            </a:r>
            <a:r>
              <a:rPr lang="de-DE" dirty="0"/>
              <a:t> a </a:t>
            </a:r>
            <a:r>
              <a:rPr lang="de-DE" dirty="0" err="1"/>
              <a:t>round</a:t>
            </a:r>
            <a:r>
              <a:rPr lang="de-DE" dirty="0"/>
              <a:t> </a:t>
            </a:r>
            <a:r>
              <a:rPr lang="de-DE" dirty="0" err="1"/>
              <a:t>dozen</a:t>
            </a:r>
            <a:r>
              <a:rPr lang="de-DE" dirty="0"/>
              <a:t> </a:t>
            </a:r>
            <a:r>
              <a:rPr lang="de-DE" dirty="0" err="1"/>
              <a:t>of</a:t>
            </a:r>
            <a:r>
              <a:rPr lang="de-DE" dirty="0"/>
              <a:t> </a:t>
            </a:r>
            <a:r>
              <a:rPr lang="de-DE" dirty="0" err="1"/>
              <a:t>them</a:t>
            </a:r>
            <a:r>
              <a:rPr lang="de-DE" dirty="0"/>
              <a:t> </a:t>
            </a:r>
            <a:r>
              <a:rPr lang="de-DE" dirty="0" err="1"/>
              <a:t>over</a:t>
            </a:r>
            <a:r>
              <a:rPr lang="de-DE" dirty="0"/>
              <a:t> </a:t>
            </a:r>
            <a:r>
              <a:rPr lang="de-DE" dirty="0" err="1"/>
              <a:t>the</a:t>
            </a:r>
            <a:r>
              <a:rPr lang="de-DE" dirty="0"/>
              <a:t> </a:t>
            </a:r>
            <a:r>
              <a:rPr lang="de-DE" dirty="0" err="1"/>
              <a:t>past</a:t>
            </a:r>
            <a:r>
              <a:rPr lang="de-DE" dirty="0"/>
              <a:t> </a:t>
            </a:r>
            <a:r>
              <a:rPr lang="de-DE" dirty="0" err="1"/>
              <a:t>two</a:t>
            </a:r>
            <a:r>
              <a:rPr lang="de-DE" dirty="0"/>
              <a:t> </a:t>
            </a:r>
            <a:r>
              <a:rPr lang="de-DE" dirty="0" err="1"/>
              <a:t>decades</a:t>
            </a:r>
            <a:r>
              <a:rPr lang="de-DE" dirty="0"/>
              <a:t>. I </a:t>
            </a:r>
            <a:r>
              <a:rPr lang="de-DE" dirty="0" err="1"/>
              <a:t>have</a:t>
            </a:r>
            <a:r>
              <a:rPr lang="de-DE" dirty="0"/>
              <a:t> also </a:t>
            </a:r>
            <a:r>
              <a:rPr lang="de-DE" dirty="0" err="1"/>
              <a:t>hosted</a:t>
            </a:r>
            <a:r>
              <a:rPr lang="de-DE" dirty="0"/>
              <a:t> TV </a:t>
            </a:r>
            <a:r>
              <a:rPr lang="de-DE" dirty="0" err="1"/>
              <a:t>show</a:t>
            </a:r>
            <a:r>
              <a:rPr lang="de-DE" dirty="0"/>
              <a:t>, </a:t>
            </a:r>
            <a:r>
              <a:rPr lang="de-DE" dirty="0" err="1"/>
              <a:t>moderated</a:t>
            </a:r>
            <a:r>
              <a:rPr lang="de-DE" dirty="0"/>
              <a:t> </a:t>
            </a:r>
            <a:r>
              <a:rPr lang="de-DE" dirty="0" err="1"/>
              <a:t>radio</a:t>
            </a:r>
            <a:r>
              <a:rPr lang="de-DE" dirty="0"/>
              <a:t> </a:t>
            </a:r>
            <a:r>
              <a:rPr lang="de-DE" dirty="0" err="1"/>
              <a:t>panels</a:t>
            </a:r>
            <a:r>
              <a:rPr lang="de-DE" dirty="0"/>
              <a:t>, and </a:t>
            </a:r>
            <a:r>
              <a:rPr lang="de-DE" dirty="0" err="1"/>
              <a:t>of</a:t>
            </a:r>
            <a:r>
              <a:rPr lang="de-DE" dirty="0"/>
              <a:t> </a:t>
            </a:r>
            <a:r>
              <a:rPr lang="de-DE" dirty="0" err="1"/>
              <a:t>course</a:t>
            </a:r>
            <a:r>
              <a:rPr lang="de-DE" dirty="0"/>
              <a:t> </a:t>
            </a:r>
            <a:r>
              <a:rPr lang="de-DE" dirty="0" err="1"/>
              <a:t>given</a:t>
            </a:r>
            <a:r>
              <a:rPr lang="de-DE" dirty="0"/>
              <a:t> </a:t>
            </a:r>
            <a:r>
              <a:rPr lang="de-DE" dirty="0" err="1"/>
              <a:t>hundreds</a:t>
            </a:r>
            <a:r>
              <a:rPr lang="de-DE" dirty="0"/>
              <a:t> </a:t>
            </a:r>
            <a:r>
              <a:rPr lang="de-DE" dirty="0" err="1"/>
              <a:t>of</a:t>
            </a:r>
            <a:r>
              <a:rPr lang="de-DE" dirty="0"/>
              <a:t> </a:t>
            </a:r>
            <a:r>
              <a:rPr lang="de-DE" dirty="0" err="1"/>
              <a:t>talks</a:t>
            </a:r>
            <a:r>
              <a:rPr lang="de-DE" dirty="0"/>
              <a:t> like </a:t>
            </a:r>
            <a:r>
              <a:rPr lang="de-DE" dirty="0" err="1"/>
              <a:t>this</a:t>
            </a:r>
            <a:r>
              <a:rPr lang="de-DE" dirty="0"/>
              <a:t> </a:t>
            </a:r>
            <a:r>
              <a:rPr lang="de-DE" dirty="0" err="1"/>
              <a:t>one</a:t>
            </a:r>
            <a:r>
              <a:rPr lang="de-DE" dirty="0"/>
              <a:t>, </a:t>
            </a:r>
            <a:r>
              <a:rPr lang="de-DE" dirty="0" err="1"/>
              <a:t>both</a:t>
            </a:r>
            <a:r>
              <a:rPr lang="de-DE" dirty="0"/>
              <a:t> in </a:t>
            </a:r>
            <a:r>
              <a:rPr lang="de-DE" dirty="0" err="1"/>
              <a:t>person</a:t>
            </a:r>
            <a:r>
              <a:rPr lang="de-DE" dirty="0"/>
              <a:t> and </a:t>
            </a:r>
            <a:r>
              <a:rPr lang="de-DE" dirty="0" err="1"/>
              <a:t>today</a:t>
            </a:r>
            <a:r>
              <a:rPr lang="de-DE" dirty="0"/>
              <a:t>, </a:t>
            </a:r>
            <a:r>
              <a:rPr lang="de-DE" dirty="0" err="1"/>
              <a:t>sadly</a:t>
            </a:r>
            <a:r>
              <a:rPr lang="de-DE" dirty="0"/>
              <a:t>, </a:t>
            </a:r>
            <a:r>
              <a:rPr lang="de-DE" dirty="0" err="1"/>
              <a:t>only</a:t>
            </a:r>
            <a:r>
              <a:rPr lang="de-DE" dirty="0"/>
              <a:t> </a:t>
            </a:r>
            <a:r>
              <a:rPr lang="de-DE" dirty="0" err="1"/>
              <a:t>virtually</a:t>
            </a:r>
            <a:r>
              <a:rPr lang="de-DE" dirty="0"/>
              <a:t>, but at least I </a:t>
            </a:r>
            <a:r>
              <a:rPr lang="de-DE" dirty="0" err="1"/>
              <a:t>have</a:t>
            </a:r>
            <a:r>
              <a:rPr lang="de-DE" dirty="0"/>
              <a:t> </a:t>
            </a:r>
            <a:r>
              <a:rPr lang="de-DE" dirty="0" err="1"/>
              <a:t>already</a:t>
            </a:r>
            <a:r>
              <a:rPr lang="de-DE" dirty="0"/>
              <a:t> </a:t>
            </a:r>
            <a:r>
              <a:rPr lang="de-DE" dirty="0" err="1"/>
              <a:t>got</a:t>
            </a:r>
            <a:r>
              <a:rPr lang="de-DE" dirty="0"/>
              <a:t> </a:t>
            </a:r>
            <a:r>
              <a:rPr lang="de-DE" dirty="0" err="1"/>
              <a:t>my</a:t>
            </a:r>
            <a:r>
              <a:rPr lang="de-DE" dirty="0"/>
              <a:t> </a:t>
            </a:r>
            <a:r>
              <a:rPr lang="de-DE" dirty="0" err="1"/>
              <a:t>covid</a:t>
            </a:r>
            <a:r>
              <a:rPr lang="de-DE" dirty="0"/>
              <a:t> </a:t>
            </a:r>
            <a:r>
              <a:rPr lang="de-DE" dirty="0" err="1"/>
              <a:t>shots</a:t>
            </a:r>
            <a:r>
              <a:rPr lang="de-DE" dirty="0"/>
              <a:t>, so </a:t>
            </a:r>
            <a:r>
              <a:rPr lang="de-DE" dirty="0" err="1"/>
              <a:t>there‘s</a:t>
            </a:r>
            <a:r>
              <a:rPr lang="de-DE" dirty="0"/>
              <a:t> </a:t>
            </a:r>
            <a:r>
              <a:rPr lang="de-DE" dirty="0" err="1"/>
              <a:t>hope</a:t>
            </a:r>
            <a:r>
              <a:rPr lang="de-DE" dirty="0"/>
              <a:t> </a:t>
            </a:r>
            <a:r>
              <a:rPr lang="de-DE" dirty="0" err="1"/>
              <a:t>we</a:t>
            </a:r>
            <a:r>
              <a:rPr lang="de-DE" dirty="0"/>
              <a:t> will </a:t>
            </a:r>
            <a:r>
              <a:rPr lang="de-DE" dirty="0" err="1"/>
              <a:t>maybe</a:t>
            </a:r>
            <a:r>
              <a:rPr lang="de-DE" dirty="0"/>
              <a:t> </a:t>
            </a:r>
            <a:r>
              <a:rPr lang="de-DE" dirty="0" err="1"/>
              <a:t>see</a:t>
            </a:r>
            <a:r>
              <a:rPr lang="de-DE" dirty="0"/>
              <a:t> </a:t>
            </a:r>
            <a:r>
              <a:rPr lang="de-DE" dirty="0" err="1"/>
              <a:t>each</a:t>
            </a:r>
            <a:r>
              <a:rPr lang="de-DE" dirty="0"/>
              <a:t> </a:t>
            </a:r>
            <a:r>
              <a:rPr lang="de-DE" dirty="0" err="1"/>
              <a:t>other</a:t>
            </a:r>
            <a:r>
              <a:rPr lang="de-DE" dirty="0"/>
              <a:t> at </a:t>
            </a:r>
            <a:r>
              <a:rPr lang="de-DE" dirty="0" err="1"/>
              <a:t>some</a:t>
            </a:r>
            <a:r>
              <a:rPr lang="de-DE" dirty="0"/>
              <a:t> </a:t>
            </a:r>
            <a:r>
              <a:rPr lang="de-DE" dirty="0" err="1"/>
              <a:t>event</a:t>
            </a:r>
            <a:r>
              <a:rPr lang="de-DE" dirty="0"/>
              <a:t> in </a:t>
            </a:r>
            <a:r>
              <a:rPr lang="de-DE" dirty="0" err="1"/>
              <a:t>the</a:t>
            </a:r>
            <a:r>
              <a:rPr lang="de-DE" dirty="0"/>
              <a:t> not all </a:t>
            </a:r>
            <a:r>
              <a:rPr lang="de-DE" dirty="0" err="1"/>
              <a:t>too</a:t>
            </a:r>
            <a:r>
              <a:rPr lang="de-DE" dirty="0"/>
              <a:t> </a:t>
            </a:r>
            <a:r>
              <a:rPr lang="de-DE" dirty="0" err="1"/>
              <a:t>distant</a:t>
            </a:r>
            <a:r>
              <a:rPr lang="de-DE" dirty="0"/>
              <a:t> </a:t>
            </a:r>
            <a:r>
              <a:rPr lang="de-DE" dirty="0" err="1"/>
              <a:t>future</a:t>
            </a:r>
            <a:r>
              <a:rPr lang="de-DE"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dirty="0"/>
          </a:p>
        </p:txBody>
      </p:sp>
      <p:sp>
        <p:nvSpPr>
          <p:cNvPr id="4" name="Foliennummernplatzhalter 3"/>
          <p:cNvSpPr>
            <a:spLocks noGrp="1"/>
          </p:cNvSpPr>
          <p:nvPr>
            <p:ph type="sldNum" sz="quarter" idx="5"/>
          </p:nvPr>
        </p:nvSpPr>
        <p:spPr/>
        <p:txBody>
          <a:bodyPr/>
          <a:lstStyle/>
          <a:p>
            <a:fld id="{A70703F8-8110-4DBB-8A8D-ECA3EB8B4BDE}" type="slidenum">
              <a:rPr lang="de-DE" smtClean="0"/>
              <a:t>1</a:t>
            </a:fld>
            <a:endParaRPr lang="de-DE"/>
          </a:p>
        </p:txBody>
      </p:sp>
      <p:pic>
        <p:nvPicPr>
          <p:cNvPr id="5" name="Grafik 4">
            <a:extLst>
              <a:ext uri="{FF2B5EF4-FFF2-40B4-BE49-F238E27FC236}">
                <a16:creationId xmlns:a16="http://schemas.microsoft.com/office/drawing/2014/main" id="{16073265-8E87-4EE1-AE88-3669ED2773FC}"/>
              </a:ext>
            </a:extLst>
          </p:cNvPr>
          <p:cNvPicPr>
            <a:picLocks noChangeAspect="1"/>
          </p:cNvPicPr>
          <p:nvPr/>
        </p:nvPicPr>
        <p:blipFill>
          <a:blip r:embed="rId3"/>
          <a:stretch>
            <a:fillRect/>
          </a:stretch>
        </p:blipFill>
        <p:spPr>
          <a:xfrm>
            <a:off x="1049784" y="2713758"/>
            <a:ext cx="4951520" cy="1344685"/>
          </a:xfrm>
          <a:prstGeom prst="rect">
            <a:avLst/>
          </a:prstGeom>
        </p:spPr>
      </p:pic>
    </p:spTree>
    <p:extLst>
      <p:ext uri="{BB962C8B-B14F-4D97-AF65-F5344CB8AC3E}">
        <p14:creationId xmlns:p14="http://schemas.microsoft.com/office/powerpoint/2010/main" val="2169396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Data, </a:t>
            </a:r>
            <a:r>
              <a:rPr lang="de-DE" dirty="0" err="1"/>
              <a:t>as</a:t>
            </a:r>
            <a:r>
              <a:rPr lang="de-DE" dirty="0"/>
              <a:t> </a:t>
            </a:r>
            <a:r>
              <a:rPr lang="de-DE" dirty="0" err="1"/>
              <a:t>we</a:t>
            </a:r>
            <a:r>
              <a:rPr lang="de-DE" dirty="0"/>
              <a:t> </a:t>
            </a:r>
            <a:r>
              <a:rPr lang="de-DE" dirty="0" err="1"/>
              <a:t>have</a:t>
            </a:r>
            <a:r>
              <a:rPr lang="de-DE" dirty="0"/>
              <a:t> </a:t>
            </a:r>
            <a:r>
              <a:rPr lang="de-DE" dirty="0" err="1"/>
              <a:t>already</a:t>
            </a:r>
            <a:r>
              <a:rPr lang="de-DE" dirty="0"/>
              <a:t> </a:t>
            </a:r>
            <a:r>
              <a:rPr lang="de-DE" dirty="0" err="1"/>
              <a:t>heard</a:t>
            </a:r>
            <a:r>
              <a:rPr lang="de-DE" dirty="0"/>
              <a:t>, lies at </a:t>
            </a:r>
            <a:r>
              <a:rPr lang="de-DE" dirty="0" err="1"/>
              <a:t>the</a:t>
            </a:r>
            <a:r>
              <a:rPr lang="de-DE" dirty="0"/>
              <a:t> </a:t>
            </a:r>
            <a:r>
              <a:rPr lang="de-DE" dirty="0" err="1"/>
              <a:t>center</a:t>
            </a:r>
            <a:r>
              <a:rPr lang="de-DE" dirty="0"/>
              <a:t> </a:t>
            </a:r>
            <a:r>
              <a:rPr lang="de-DE" dirty="0" err="1"/>
              <a:t>of</a:t>
            </a:r>
            <a:r>
              <a:rPr lang="de-DE" dirty="0"/>
              <a:t> </a:t>
            </a:r>
            <a:r>
              <a:rPr lang="de-DE" dirty="0" err="1"/>
              <a:t>both</a:t>
            </a:r>
            <a:r>
              <a:rPr lang="de-DE" dirty="0"/>
              <a:t> Smart </a:t>
            </a:r>
            <a:r>
              <a:rPr lang="de-DE" dirty="0" err="1"/>
              <a:t>Factories</a:t>
            </a:r>
            <a:r>
              <a:rPr lang="de-DE" dirty="0"/>
              <a:t> and </a:t>
            </a:r>
            <a:r>
              <a:rPr lang="de-DE" dirty="0" err="1"/>
              <a:t>Artificial</a:t>
            </a:r>
            <a:r>
              <a:rPr lang="de-DE" dirty="0"/>
              <a:t> </a:t>
            </a:r>
            <a:r>
              <a:rPr lang="de-DE" dirty="0" err="1"/>
              <a:t>Intelligence</a:t>
            </a:r>
            <a:r>
              <a:rPr lang="de-DE" dirty="0"/>
              <a:t>. Data </a:t>
            </a:r>
            <a:r>
              <a:rPr lang="de-DE" dirty="0" err="1"/>
              <a:t>are</a:t>
            </a:r>
            <a:r>
              <a:rPr lang="de-DE" dirty="0"/>
              <a:t> </a:t>
            </a:r>
            <a:r>
              <a:rPr lang="de-DE" dirty="0" err="1"/>
              <a:t>increasingly</a:t>
            </a:r>
            <a:r>
              <a:rPr lang="de-DE" dirty="0"/>
              <a:t> </a:t>
            </a:r>
            <a:r>
              <a:rPr lang="de-DE" dirty="0" err="1"/>
              <a:t>understood</a:t>
            </a:r>
            <a:r>
              <a:rPr lang="de-DE" dirty="0"/>
              <a:t> </a:t>
            </a:r>
            <a:r>
              <a:rPr lang="de-DE" dirty="0" err="1"/>
              <a:t>as</a:t>
            </a:r>
            <a:r>
              <a:rPr lang="de-DE" dirty="0"/>
              <a:t> an </a:t>
            </a:r>
            <a:r>
              <a:rPr lang="de-DE" dirty="0" err="1"/>
              <a:t>asset</a:t>
            </a:r>
            <a:r>
              <a:rPr lang="de-DE" dirty="0"/>
              <a:t>, like </a:t>
            </a:r>
            <a:r>
              <a:rPr lang="de-DE" dirty="0" err="1"/>
              <a:t>machines</a:t>
            </a:r>
            <a:r>
              <a:rPr lang="de-DE" dirty="0"/>
              <a:t>, </a:t>
            </a:r>
            <a:r>
              <a:rPr lang="de-DE" dirty="0" err="1"/>
              <a:t>buildings</a:t>
            </a:r>
            <a:r>
              <a:rPr lang="de-DE" dirty="0"/>
              <a:t>, </a:t>
            </a:r>
            <a:r>
              <a:rPr lang="de-DE" dirty="0" err="1"/>
              <a:t>trucks</a:t>
            </a:r>
            <a:r>
              <a:rPr lang="de-DE" dirty="0"/>
              <a:t> and </a:t>
            </a:r>
            <a:r>
              <a:rPr lang="de-DE" dirty="0" err="1"/>
              <a:t>cars</a:t>
            </a:r>
            <a:r>
              <a:rPr lang="de-DE" dirty="0"/>
              <a:t>.</a:t>
            </a:r>
          </a:p>
          <a:p>
            <a:endParaRPr lang="de-DE" dirty="0"/>
          </a:p>
        </p:txBody>
      </p:sp>
      <p:sp>
        <p:nvSpPr>
          <p:cNvPr id="4" name="Foliennummernplatzhalter 3"/>
          <p:cNvSpPr>
            <a:spLocks noGrp="1"/>
          </p:cNvSpPr>
          <p:nvPr>
            <p:ph type="sldNum" sz="quarter" idx="5"/>
          </p:nvPr>
        </p:nvSpPr>
        <p:spPr/>
        <p:txBody>
          <a:bodyPr/>
          <a:lstStyle/>
          <a:p>
            <a:fld id="{D313751E-0F9D-46B1-8A72-06215A336F09}" type="slidenum">
              <a:rPr lang="de-DE" smtClean="0"/>
              <a:t>10</a:t>
            </a:fld>
            <a:endParaRPr lang="de-DE"/>
          </a:p>
        </p:txBody>
      </p:sp>
      <p:pic>
        <p:nvPicPr>
          <p:cNvPr id="6" name="Grafik 5">
            <a:extLst>
              <a:ext uri="{FF2B5EF4-FFF2-40B4-BE49-F238E27FC236}">
                <a16:creationId xmlns:a16="http://schemas.microsoft.com/office/drawing/2014/main" id="{9B2F2BEB-6A6A-408E-9DCF-E8AC7DC701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06500" y="1197768"/>
            <a:ext cx="4495800" cy="2809875"/>
          </a:xfrm>
          <a:prstGeom prst="rect">
            <a:avLst/>
          </a:prstGeom>
        </p:spPr>
      </p:pic>
    </p:spTree>
    <p:extLst>
      <p:ext uri="{BB962C8B-B14F-4D97-AF65-F5344CB8AC3E}">
        <p14:creationId xmlns:p14="http://schemas.microsoft.com/office/powerpoint/2010/main" val="8765052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1A1AB493-BD6B-4E5B-B654-E4ABEC85D0A4}"/>
              </a:ext>
            </a:extLst>
          </p:cNvPr>
          <p:cNvPicPr>
            <a:picLocks noChangeAspect="1"/>
          </p:cNvPicPr>
          <p:nvPr/>
        </p:nvPicPr>
        <p:blipFill>
          <a:blip r:embed="rId3"/>
          <a:stretch>
            <a:fillRect/>
          </a:stretch>
        </p:blipFill>
        <p:spPr>
          <a:xfrm>
            <a:off x="1775456" y="1759456"/>
            <a:ext cx="3307087" cy="1853188"/>
          </a:xfrm>
          <a:prstGeom prst="rect">
            <a:avLst/>
          </a:prstGeom>
        </p:spPr>
      </p:pic>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Data </a:t>
            </a:r>
            <a:r>
              <a:rPr lang="de-DE" dirty="0" err="1"/>
              <a:t>can</a:t>
            </a:r>
            <a:r>
              <a:rPr lang="de-DE" dirty="0"/>
              <a:t> </a:t>
            </a:r>
            <a:r>
              <a:rPr lang="de-DE" dirty="0" err="1"/>
              <a:t>take</a:t>
            </a:r>
            <a:r>
              <a:rPr lang="de-DE" dirty="0"/>
              <a:t> </a:t>
            </a:r>
            <a:r>
              <a:rPr lang="de-DE" dirty="0" err="1"/>
              <a:t>many</a:t>
            </a:r>
            <a:r>
              <a:rPr lang="de-DE" dirty="0"/>
              <a:t> </a:t>
            </a:r>
            <a:r>
              <a:rPr lang="de-DE" dirty="0" err="1"/>
              <a:t>forms</a:t>
            </a:r>
            <a:r>
              <a:rPr lang="de-DE" dirty="0"/>
              <a:t>, all </a:t>
            </a:r>
            <a:r>
              <a:rPr lang="de-DE" dirty="0" err="1"/>
              <a:t>of</a:t>
            </a:r>
            <a:r>
              <a:rPr lang="de-DE" dirty="0"/>
              <a:t> </a:t>
            </a:r>
            <a:r>
              <a:rPr lang="de-DE" dirty="0" err="1"/>
              <a:t>them</a:t>
            </a:r>
            <a:r>
              <a:rPr lang="de-DE" dirty="0"/>
              <a:t> </a:t>
            </a:r>
            <a:r>
              <a:rPr lang="de-DE" dirty="0" err="1"/>
              <a:t>critical</a:t>
            </a:r>
            <a:r>
              <a:rPr lang="de-DE" dirty="0"/>
              <a:t> </a:t>
            </a:r>
            <a:r>
              <a:rPr lang="de-DE" dirty="0" err="1"/>
              <a:t>to</a:t>
            </a:r>
            <a:r>
              <a:rPr lang="de-DE" dirty="0"/>
              <a:t> </a:t>
            </a:r>
            <a:r>
              <a:rPr lang="de-DE" dirty="0" err="1"/>
              <a:t>the</a:t>
            </a:r>
            <a:r>
              <a:rPr lang="de-DE" dirty="0"/>
              <a:t> </a:t>
            </a:r>
            <a:r>
              <a:rPr lang="de-DE" dirty="0" err="1"/>
              <a:t>success</a:t>
            </a:r>
            <a:r>
              <a:rPr lang="de-DE" dirty="0"/>
              <a:t> </a:t>
            </a:r>
            <a:r>
              <a:rPr lang="de-DE" dirty="0" err="1"/>
              <a:t>of</a:t>
            </a:r>
            <a:r>
              <a:rPr lang="de-DE" dirty="0"/>
              <a:t> a </a:t>
            </a:r>
            <a:r>
              <a:rPr lang="de-DE" dirty="0" err="1"/>
              <a:t>company</a:t>
            </a:r>
            <a:r>
              <a:rPr lang="de-DE" dirty="0"/>
              <a:t>. Siemens CEO Manfred von Pierer </a:t>
            </a:r>
            <a:r>
              <a:rPr lang="de-DE" dirty="0" err="1"/>
              <a:t>famously</a:t>
            </a:r>
            <a:r>
              <a:rPr lang="de-DE" dirty="0"/>
              <a:t> </a:t>
            </a:r>
            <a:r>
              <a:rPr lang="de-DE" dirty="0" err="1"/>
              <a:t>once</a:t>
            </a:r>
            <a:r>
              <a:rPr lang="de-DE" dirty="0"/>
              <a:t> </a:t>
            </a:r>
            <a:r>
              <a:rPr lang="de-DE" dirty="0" err="1"/>
              <a:t>sighed</a:t>
            </a:r>
            <a:r>
              <a:rPr lang="de-DE" dirty="0"/>
              <a:t> at a press </a:t>
            </a:r>
            <a:r>
              <a:rPr lang="de-DE" dirty="0" err="1"/>
              <a:t>conference</a:t>
            </a:r>
            <a:r>
              <a:rPr lang="de-DE" dirty="0"/>
              <a:t>: „</a:t>
            </a:r>
            <a:r>
              <a:rPr lang="de-DE" dirty="0" err="1"/>
              <a:t>If</a:t>
            </a:r>
            <a:r>
              <a:rPr lang="de-DE" dirty="0"/>
              <a:t> Siemens </a:t>
            </a:r>
            <a:r>
              <a:rPr lang="de-DE" dirty="0" err="1"/>
              <a:t>knew</a:t>
            </a:r>
            <a:r>
              <a:rPr lang="de-DE" dirty="0"/>
              <a:t> </a:t>
            </a:r>
            <a:r>
              <a:rPr lang="de-DE" dirty="0" err="1"/>
              <a:t>what</a:t>
            </a:r>
            <a:r>
              <a:rPr lang="de-DE" dirty="0"/>
              <a:t> Siemens </a:t>
            </a:r>
            <a:r>
              <a:rPr lang="de-DE" dirty="0" err="1"/>
              <a:t>knows</a:t>
            </a:r>
            <a:r>
              <a:rPr lang="de-DE" dirty="0"/>
              <a:t>, </a:t>
            </a:r>
            <a:r>
              <a:rPr lang="de-DE" dirty="0" err="1"/>
              <a:t>our</a:t>
            </a:r>
            <a:r>
              <a:rPr lang="de-DE" dirty="0"/>
              <a:t> </a:t>
            </a:r>
            <a:r>
              <a:rPr lang="de-DE" dirty="0" err="1"/>
              <a:t>numbers</a:t>
            </a:r>
            <a:r>
              <a:rPr lang="de-DE" dirty="0"/>
              <a:t> </a:t>
            </a:r>
            <a:r>
              <a:rPr lang="de-DE" dirty="0" err="1"/>
              <a:t>would</a:t>
            </a:r>
            <a:r>
              <a:rPr lang="de-DE" dirty="0"/>
              <a:t> </a:t>
            </a:r>
            <a:r>
              <a:rPr lang="de-DE" dirty="0" err="1"/>
              <a:t>be</a:t>
            </a:r>
            <a:r>
              <a:rPr lang="de-DE" dirty="0"/>
              <a:t> </a:t>
            </a:r>
            <a:r>
              <a:rPr lang="de-DE" dirty="0" err="1"/>
              <a:t>better</a:t>
            </a:r>
            <a:r>
              <a:rPr lang="de-DE" dirty="0"/>
              <a:t>.“ </a:t>
            </a:r>
          </a:p>
        </p:txBody>
      </p:sp>
      <p:sp>
        <p:nvSpPr>
          <p:cNvPr id="4" name="Foliennummernplatzhalter 3"/>
          <p:cNvSpPr>
            <a:spLocks noGrp="1"/>
          </p:cNvSpPr>
          <p:nvPr>
            <p:ph type="sldNum" sz="quarter" idx="5"/>
          </p:nvPr>
        </p:nvSpPr>
        <p:spPr/>
        <p:txBody>
          <a:bodyPr/>
          <a:lstStyle/>
          <a:p>
            <a:fld id="{D313751E-0F9D-46B1-8A72-06215A336F09}" type="slidenum">
              <a:rPr lang="de-DE" smtClean="0"/>
              <a:t>11</a:t>
            </a:fld>
            <a:endParaRPr lang="de-DE"/>
          </a:p>
        </p:txBody>
      </p:sp>
    </p:spTree>
    <p:extLst>
      <p:ext uri="{BB962C8B-B14F-4D97-AF65-F5344CB8AC3E}">
        <p14:creationId xmlns:p14="http://schemas.microsoft.com/office/powerpoint/2010/main" val="12572221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err="1"/>
              <a:t>Some</a:t>
            </a:r>
            <a:r>
              <a:rPr lang="de-DE" dirty="0"/>
              <a:t> </a:t>
            </a:r>
            <a:r>
              <a:rPr lang="de-DE" dirty="0" err="1"/>
              <a:t>data</a:t>
            </a:r>
            <a:r>
              <a:rPr lang="de-DE" dirty="0"/>
              <a:t> </a:t>
            </a:r>
            <a:r>
              <a:rPr lang="de-DE" dirty="0" err="1"/>
              <a:t>is</a:t>
            </a:r>
            <a:r>
              <a:rPr lang="de-DE" dirty="0"/>
              <a:t> digital and </a:t>
            </a:r>
            <a:r>
              <a:rPr lang="de-DE" dirty="0" err="1"/>
              <a:t>therefore</a:t>
            </a:r>
            <a:r>
              <a:rPr lang="de-DE" dirty="0"/>
              <a:t> </a:t>
            </a:r>
            <a:r>
              <a:rPr lang="de-DE" dirty="0" err="1"/>
              <a:t>easily</a:t>
            </a:r>
            <a:r>
              <a:rPr lang="de-DE" dirty="0"/>
              <a:t> </a:t>
            </a:r>
            <a:r>
              <a:rPr lang="de-DE" dirty="0" err="1"/>
              <a:t>searchable</a:t>
            </a:r>
            <a:r>
              <a:rPr lang="de-DE" dirty="0"/>
              <a:t> </a:t>
            </a:r>
            <a:r>
              <a:rPr lang="de-DE" dirty="0" err="1"/>
              <a:t>through</a:t>
            </a:r>
            <a:r>
              <a:rPr lang="de-DE" dirty="0"/>
              <a:t> </a:t>
            </a:r>
            <a:r>
              <a:rPr lang="de-DE" dirty="0" err="1"/>
              <a:t>databases</a:t>
            </a:r>
            <a:r>
              <a:rPr lang="de-DE" dirty="0"/>
              <a:t>. </a:t>
            </a:r>
            <a:r>
              <a:rPr lang="de-DE" dirty="0" err="1"/>
              <a:t>Unfortunately</a:t>
            </a:r>
            <a:r>
              <a:rPr lang="de-DE" dirty="0"/>
              <a:t>, </a:t>
            </a:r>
            <a:r>
              <a:rPr lang="de-DE" dirty="0" err="1"/>
              <a:t>there</a:t>
            </a:r>
            <a:r>
              <a:rPr lang="de-DE" dirty="0"/>
              <a:t> </a:t>
            </a:r>
            <a:r>
              <a:rPr lang="de-DE" dirty="0" err="1"/>
              <a:t>are</a:t>
            </a:r>
            <a:r>
              <a:rPr lang="de-DE" dirty="0"/>
              <a:t> </a:t>
            </a:r>
            <a:r>
              <a:rPr lang="de-DE" dirty="0" err="1"/>
              <a:t>other</a:t>
            </a:r>
            <a:r>
              <a:rPr lang="de-DE" dirty="0"/>
              <a:t> </a:t>
            </a:r>
            <a:r>
              <a:rPr lang="de-DE" dirty="0" err="1"/>
              <a:t>forms</a:t>
            </a:r>
            <a:r>
              <a:rPr lang="de-DE" dirty="0"/>
              <a:t> </a:t>
            </a:r>
            <a:r>
              <a:rPr lang="de-DE" dirty="0" err="1"/>
              <a:t>of</a:t>
            </a:r>
            <a:r>
              <a:rPr lang="de-DE" dirty="0"/>
              <a:t> </a:t>
            </a:r>
            <a:r>
              <a:rPr lang="de-DE" dirty="0" err="1"/>
              <a:t>data</a:t>
            </a:r>
            <a:r>
              <a:rPr lang="de-DE" dirty="0"/>
              <a:t> </a:t>
            </a:r>
            <a:r>
              <a:rPr lang="de-DE" dirty="0" err="1"/>
              <a:t>that</a:t>
            </a:r>
            <a:r>
              <a:rPr lang="de-DE" dirty="0"/>
              <a:t>, </a:t>
            </a:r>
            <a:r>
              <a:rPr lang="de-DE" dirty="0" err="1"/>
              <a:t>while</a:t>
            </a:r>
            <a:r>
              <a:rPr lang="de-DE" dirty="0"/>
              <a:t> </a:t>
            </a:r>
            <a:r>
              <a:rPr lang="de-DE" dirty="0" err="1"/>
              <a:t>equally</a:t>
            </a:r>
            <a:r>
              <a:rPr lang="de-DE" dirty="0"/>
              <a:t> </a:t>
            </a:r>
            <a:r>
              <a:rPr lang="de-DE" dirty="0" err="1"/>
              <a:t>important</a:t>
            </a:r>
            <a:r>
              <a:rPr lang="de-DE" dirty="0"/>
              <a:t>, </a:t>
            </a:r>
            <a:r>
              <a:rPr lang="de-DE" dirty="0" err="1"/>
              <a:t>aren‘t</a:t>
            </a:r>
            <a:r>
              <a:rPr lang="de-DE" dirty="0"/>
              <a:t> </a:t>
            </a:r>
            <a:r>
              <a:rPr lang="de-DE" dirty="0" err="1"/>
              <a:t>available</a:t>
            </a:r>
            <a:r>
              <a:rPr lang="de-DE" dirty="0"/>
              <a:t> in digital form </a:t>
            </a:r>
            <a:r>
              <a:rPr lang="de-DE" dirty="0" err="1"/>
              <a:t>or</a:t>
            </a:r>
            <a:r>
              <a:rPr lang="de-DE" dirty="0"/>
              <a:t> at least not in a </a:t>
            </a:r>
            <a:r>
              <a:rPr lang="de-DE" dirty="0" err="1"/>
              <a:t>searchable</a:t>
            </a:r>
            <a:r>
              <a:rPr lang="de-DE" dirty="0"/>
              <a:t> </a:t>
            </a:r>
            <a:r>
              <a:rPr lang="de-DE" dirty="0" err="1"/>
              <a:t>one</a:t>
            </a:r>
            <a:r>
              <a:rPr lang="de-DE" dirty="0"/>
              <a:t> – </a:t>
            </a:r>
            <a:r>
              <a:rPr lang="de-DE" dirty="0" err="1"/>
              <a:t>things</a:t>
            </a:r>
            <a:r>
              <a:rPr lang="de-DE" dirty="0"/>
              <a:t> like </a:t>
            </a:r>
            <a:r>
              <a:rPr lang="de-DE" dirty="0" err="1"/>
              <a:t>e-mails</a:t>
            </a:r>
            <a:r>
              <a:rPr lang="de-DE" dirty="0"/>
              <a:t>, </a:t>
            </a:r>
            <a:r>
              <a:rPr lang="de-DE" dirty="0" err="1"/>
              <a:t>notes</a:t>
            </a:r>
            <a:r>
              <a:rPr lang="de-DE" dirty="0"/>
              <a:t>, log </a:t>
            </a:r>
            <a:r>
              <a:rPr lang="de-DE" dirty="0" err="1"/>
              <a:t>files</a:t>
            </a:r>
            <a:r>
              <a:rPr lang="de-DE" dirty="0"/>
              <a:t> </a:t>
            </a:r>
            <a:r>
              <a:rPr lang="de-DE" dirty="0" err="1"/>
              <a:t>or</a:t>
            </a:r>
            <a:r>
              <a:rPr lang="de-DE" dirty="0"/>
              <a:t> </a:t>
            </a:r>
            <a:r>
              <a:rPr lang="de-DE" dirty="0" err="1"/>
              <a:t>previous</a:t>
            </a:r>
            <a:r>
              <a:rPr lang="de-DE" dirty="0"/>
              <a:t> </a:t>
            </a:r>
            <a:r>
              <a:rPr lang="de-DE" dirty="0" err="1"/>
              <a:t>employee</a:t>
            </a:r>
            <a:r>
              <a:rPr lang="de-DE" dirty="0"/>
              <a:t> </a:t>
            </a:r>
            <a:r>
              <a:rPr lang="de-DE" dirty="0" err="1"/>
              <a:t>data</a:t>
            </a:r>
            <a:r>
              <a:rPr lang="de-DE" dirty="0"/>
              <a:t>.</a:t>
            </a:r>
          </a:p>
          <a:p>
            <a:endParaRPr lang="de-DE" dirty="0"/>
          </a:p>
          <a:p>
            <a:r>
              <a:rPr lang="de-DE" dirty="0"/>
              <a:t>These </a:t>
            </a:r>
            <a:r>
              <a:rPr lang="de-DE" dirty="0" err="1"/>
              <a:t>constitute</a:t>
            </a:r>
            <a:r>
              <a:rPr lang="de-DE" dirty="0"/>
              <a:t> </a:t>
            </a:r>
            <a:r>
              <a:rPr lang="de-DE" dirty="0" err="1"/>
              <a:t>what</a:t>
            </a:r>
            <a:r>
              <a:rPr lang="de-DE" dirty="0"/>
              <a:t> AI </a:t>
            </a:r>
            <a:r>
              <a:rPr lang="de-DE" dirty="0" err="1"/>
              <a:t>people</a:t>
            </a:r>
            <a:r>
              <a:rPr lang="de-DE" dirty="0"/>
              <a:t> </a:t>
            </a:r>
            <a:r>
              <a:rPr lang="de-DE" dirty="0" err="1"/>
              <a:t>call</a:t>
            </a:r>
            <a:r>
              <a:rPr lang="de-DE" dirty="0"/>
              <a:t> „</a:t>
            </a:r>
            <a:r>
              <a:rPr lang="de-DE" dirty="0" err="1"/>
              <a:t>dark</a:t>
            </a:r>
            <a:r>
              <a:rPr lang="de-DE" dirty="0"/>
              <a:t> </a:t>
            </a:r>
            <a:r>
              <a:rPr lang="de-DE" dirty="0" err="1"/>
              <a:t>data</a:t>
            </a:r>
            <a:r>
              <a:rPr lang="de-DE" dirty="0"/>
              <a:t>“.</a:t>
            </a:r>
          </a:p>
        </p:txBody>
      </p:sp>
      <p:sp>
        <p:nvSpPr>
          <p:cNvPr id="4" name="Foliennummernplatzhalter 3"/>
          <p:cNvSpPr>
            <a:spLocks noGrp="1"/>
          </p:cNvSpPr>
          <p:nvPr>
            <p:ph type="sldNum" sz="quarter" idx="5"/>
          </p:nvPr>
        </p:nvSpPr>
        <p:spPr/>
        <p:txBody>
          <a:bodyPr/>
          <a:lstStyle/>
          <a:p>
            <a:fld id="{D313751E-0F9D-46B1-8A72-06215A336F09}" type="slidenum">
              <a:rPr lang="de-DE" smtClean="0"/>
              <a:t>12</a:t>
            </a:fld>
            <a:endParaRPr lang="de-DE"/>
          </a:p>
        </p:txBody>
      </p:sp>
    </p:spTree>
    <p:extLst>
      <p:ext uri="{BB962C8B-B14F-4D97-AF65-F5344CB8AC3E}">
        <p14:creationId xmlns:p14="http://schemas.microsoft.com/office/powerpoint/2010/main" val="29917907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Dark </a:t>
            </a:r>
            <a:r>
              <a:rPr lang="de-DE" dirty="0" err="1"/>
              <a:t>data</a:t>
            </a:r>
            <a:r>
              <a:rPr lang="de-DE" dirty="0"/>
              <a:t> </a:t>
            </a:r>
            <a:r>
              <a:rPr lang="de-DE" dirty="0" err="1"/>
              <a:t>makes</a:t>
            </a:r>
            <a:r>
              <a:rPr lang="de-DE" dirty="0"/>
              <a:t> </a:t>
            </a:r>
            <a:r>
              <a:rPr lang="de-DE" dirty="0" err="1"/>
              <a:t>up</a:t>
            </a:r>
            <a:r>
              <a:rPr lang="de-DE" dirty="0"/>
              <a:t> </a:t>
            </a:r>
            <a:r>
              <a:rPr lang="de-DE" dirty="0" err="1"/>
              <a:t>the</a:t>
            </a:r>
            <a:r>
              <a:rPr lang="de-DE" dirty="0"/>
              <a:t> </a:t>
            </a:r>
            <a:r>
              <a:rPr lang="de-DE" dirty="0" err="1"/>
              <a:t>huge</a:t>
            </a:r>
            <a:r>
              <a:rPr lang="de-DE" dirty="0"/>
              <a:t> </a:t>
            </a:r>
            <a:r>
              <a:rPr lang="de-DE" dirty="0" err="1"/>
              <a:t>majority</a:t>
            </a:r>
            <a:r>
              <a:rPr lang="de-DE" dirty="0"/>
              <a:t> </a:t>
            </a:r>
            <a:r>
              <a:rPr lang="de-DE" dirty="0" err="1"/>
              <a:t>of</a:t>
            </a:r>
            <a:r>
              <a:rPr lang="de-DE" dirty="0"/>
              <a:t> all </a:t>
            </a:r>
            <a:r>
              <a:rPr lang="de-DE" dirty="0" err="1"/>
              <a:t>data</a:t>
            </a:r>
            <a:r>
              <a:rPr lang="de-DE" dirty="0"/>
              <a:t> in </a:t>
            </a:r>
            <a:r>
              <a:rPr lang="de-DE" dirty="0" err="1"/>
              <a:t>every</a:t>
            </a:r>
            <a:r>
              <a:rPr lang="de-DE" dirty="0"/>
              <a:t> </a:t>
            </a:r>
            <a:r>
              <a:rPr lang="de-DE" dirty="0" err="1"/>
              <a:t>company</a:t>
            </a:r>
            <a:r>
              <a:rPr lang="de-DE" dirty="0"/>
              <a:t>, and </a:t>
            </a:r>
            <a:r>
              <a:rPr lang="de-DE" dirty="0" err="1"/>
              <a:t>they</a:t>
            </a:r>
            <a:r>
              <a:rPr lang="de-DE" dirty="0"/>
              <a:t> </a:t>
            </a:r>
            <a:r>
              <a:rPr lang="de-DE" dirty="0" err="1"/>
              <a:t>are</a:t>
            </a:r>
            <a:r>
              <a:rPr lang="de-DE" dirty="0"/>
              <a:t> a an </a:t>
            </a:r>
            <a:r>
              <a:rPr lang="de-DE" dirty="0" err="1"/>
              <a:t>importential</a:t>
            </a:r>
            <a:r>
              <a:rPr lang="de-DE" dirty="0"/>
              <a:t> </a:t>
            </a:r>
            <a:r>
              <a:rPr lang="de-DE" dirty="0" err="1"/>
              <a:t>goldmine</a:t>
            </a:r>
            <a:r>
              <a:rPr lang="de-DE" dirty="0"/>
              <a:t> </a:t>
            </a:r>
            <a:r>
              <a:rPr lang="de-DE" dirty="0" err="1"/>
              <a:t>of</a:t>
            </a:r>
            <a:r>
              <a:rPr lang="de-DE" dirty="0"/>
              <a:t> </a:t>
            </a:r>
            <a:r>
              <a:rPr lang="de-DE" dirty="0" err="1"/>
              <a:t>information</a:t>
            </a:r>
            <a:r>
              <a:rPr lang="de-DE" dirty="0"/>
              <a:t> just </a:t>
            </a:r>
            <a:r>
              <a:rPr lang="de-DE" dirty="0" err="1"/>
              <a:t>waiting</a:t>
            </a:r>
            <a:r>
              <a:rPr lang="de-DE" dirty="0"/>
              <a:t> </a:t>
            </a:r>
            <a:r>
              <a:rPr lang="de-DE" dirty="0" err="1"/>
              <a:t>to</a:t>
            </a:r>
            <a:r>
              <a:rPr lang="de-DE" dirty="0"/>
              <a:t> </a:t>
            </a:r>
            <a:r>
              <a:rPr lang="de-DE" dirty="0" err="1"/>
              <a:t>be</a:t>
            </a:r>
            <a:r>
              <a:rPr lang="de-DE" dirty="0"/>
              <a:t> </a:t>
            </a:r>
            <a:r>
              <a:rPr lang="de-DE" dirty="0" err="1"/>
              <a:t>extracted</a:t>
            </a:r>
            <a:r>
              <a:rPr lang="de-DE" dirty="0"/>
              <a:t> and </a:t>
            </a:r>
            <a:r>
              <a:rPr lang="de-DE" dirty="0" err="1"/>
              <a:t>put</a:t>
            </a:r>
            <a:r>
              <a:rPr lang="de-DE" dirty="0"/>
              <a:t> </a:t>
            </a:r>
            <a:r>
              <a:rPr lang="de-DE" dirty="0" err="1"/>
              <a:t>to</a:t>
            </a:r>
            <a:r>
              <a:rPr lang="de-DE" dirty="0"/>
              <a:t> </a:t>
            </a:r>
            <a:r>
              <a:rPr lang="de-DE" dirty="0" err="1"/>
              <a:t>use</a:t>
            </a:r>
            <a:r>
              <a:rPr lang="de-DE" dirty="0"/>
              <a:t>.</a:t>
            </a:r>
          </a:p>
        </p:txBody>
      </p:sp>
      <p:sp>
        <p:nvSpPr>
          <p:cNvPr id="4" name="Foliennummernplatzhalter 3"/>
          <p:cNvSpPr>
            <a:spLocks noGrp="1"/>
          </p:cNvSpPr>
          <p:nvPr>
            <p:ph type="sldNum" sz="quarter" idx="5"/>
          </p:nvPr>
        </p:nvSpPr>
        <p:spPr/>
        <p:txBody>
          <a:bodyPr/>
          <a:lstStyle/>
          <a:p>
            <a:fld id="{D313751E-0F9D-46B1-8A72-06215A336F09}" type="slidenum">
              <a:rPr lang="de-DE" smtClean="0"/>
              <a:t>13</a:t>
            </a:fld>
            <a:endParaRPr lang="de-DE"/>
          </a:p>
        </p:txBody>
      </p:sp>
    </p:spTree>
    <p:extLst>
      <p:ext uri="{BB962C8B-B14F-4D97-AF65-F5344CB8AC3E}">
        <p14:creationId xmlns:p14="http://schemas.microsoft.com/office/powerpoint/2010/main" val="36195488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err="1"/>
              <a:t>Some</a:t>
            </a:r>
            <a:r>
              <a:rPr lang="de-DE" dirty="0"/>
              <a:t> countries </a:t>
            </a:r>
            <a:r>
              <a:rPr lang="de-DE" dirty="0" err="1"/>
              <a:t>are</a:t>
            </a:r>
            <a:r>
              <a:rPr lang="de-DE" dirty="0"/>
              <a:t> </a:t>
            </a:r>
            <a:r>
              <a:rPr lang="de-DE" dirty="0" err="1"/>
              <a:t>slower</a:t>
            </a:r>
            <a:r>
              <a:rPr lang="de-DE" dirty="0"/>
              <a:t> </a:t>
            </a:r>
            <a:r>
              <a:rPr lang="de-DE" dirty="0" err="1"/>
              <a:t>than</a:t>
            </a:r>
            <a:r>
              <a:rPr lang="de-DE" dirty="0"/>
              <a:t> </a:t>
            </a:r>
            <a:r>
              <a:rPr lang="de-DE" dirty="0" err="1"/>
              <a:t>others</a:t>
            </a:r>
            <a:r>
              <a:rPr lang="de-DE" dirty="0"/>
              <a:t> in </a:t>
            </a:r>
            <a:r>
              <a:rPr lang="de-DE" dirty="0" err="1"/>
              <a:t>realizing</a:t>
            </a:r>
            <a:r>
              <a:rPr lang="de-DE" dirty="0"/>
              <a:t> just </a:t>
            </a:r>
            <a:r>
              <a:rPr lang="de-DE" dirty="0" err="1"/>
              <a:t>what</a:t>
            </a:r>
            <a:r>
              <a:rPr lang="de-DE" dirty="0"/>
              <a:t> a </a:t>
            </a:r>
            <a:r>
              <a:rPr lang="de-DE" dirty="0" err="1"/>
              <a:t>treasure</a:t>
            </a:r>
            <a:r>
              <a:rPr lang="de-DE" dirty="0"/>
              <a:t> </a:t>
            </a:r>
            <a:r>
              <a:rPr lang="de-DE" dirty="0" err="1"/>
              <a:t>chest</a:t>
            </a:r>
            <a:r>
              <a:rPr lang="de-DE" dirty="0"/>
              <a:t> </a:t>
            </a:r>
            <a:r>
              <a:rPr lang="de-DE" dirty="0" err="1"/>
              <a:t>of</a:t>
            </a:r>
            <a:r>
              <a:rPr lang="de-DE" dirty="0"/>
              <a:t> </a:t>
            </a:r>
            <a:r>
              <a:rPr lang="de-DE" dirty="0" err="1"/>
              <a:t>data</a:t>
            </a:r>
            <a:r>
              <a:rPr lang="de-DE" dirty="0"/>
              <a:t> </a:t>
            </a:r>
            <a:r>
              <a:rPr lang="de-DE" dirty="0" err="1"/>
              <a:t>they</a:t>
            </a:r>
            <a:r>
              <a:rPr lang="de-DE" dirty="0"/>
              <a:t> </a:t>
            </a:r>
            <a:r>
              <a:rPr lang="de-DE" dirty="0" err="1"/>
              <a:t>are</a:t>
            </a:r>
            <a:r>
              <a:rPr lang="de-DE" dirty="0"/>
              <a:t> </a:t>
            </a:r>
            <a:r>
              <a:rPr lang="de-DE" dirty="0" err="1"/>
              <a:t>sitting</a:t>
            </a:r>
            <a:r>
              <a:rPr lang="de-DE" dirty="0"/>
              <a:t> on. </a:t>
            </a:r>
            <a:r>
              <a:rPr lang="de-DE" dirty="0" err="1"/>
              <a:t>Sadly</a:t>
            </a:r>
            <a:r>
              <a:rPr lang="de-DE" dirty="0"/>
              <a:t>, Germany and Austria </a:t>
            </a:r>
            <a:r>
              <a:rPr lang="de-DE" dirty="0" err="1"/>
              <a:t>are</a:t>
            </a:r>
            <a:r>
              <a:rPr lang="de-DE" dirty="0"/>
              <a:t> </a:t>
            </a:r>
            <a:r>
              <a:rPr lang="de-DE" dirty="0" err="1"/>
              <a:t>generally</a:t>
            </a:r>
            <a:r>
              <a:rPr lang="de-DE" dirty="0"/>
              <a:t> </a:t>
            </a:r>
            <a:r>
              <a:rPr lang="de-DE" dirty="0" err="1"/>
              <a:t>pretty</a:t>
            </a:r>
            <a:r>
              <a:rPr lang="de-DE" dirty="0"/>
              <a:t> </a:t>
            </a:r>
            <a:r>
              <a:rPr lang="de-DE" dirty="0" err="1"/>
              <a:t>bad</a:t>
            </a:r>
            <a:r>
              <a:rPr lang="de-DE" dirty="0"/>
              <a:t> at </a:t>
            </a:r>
            <a:r>
              <a:rPr lang="de-DE" dirty="0" err="1"/>
              <a:t>this</a:t>
            </a:r>
            <a:r>
              <a:rPr lang="de-DE" dirty="0"/>
              <a:t>, and </a:t>
            </a:r>
            <a:r>
              <a:rPr lang="de-DE" dirty="0" err="1"/>
              <a:t>this</a:t>
            </a:r>
            <a:r>
              <a:rPr lang="de-DE" dirty="0"/>
              <a:t> </a:t>
            </a:r>
            <a:r>
              <a:rPr lang="de-DE" dirty="0" err="1"/>
              <a:t>is</a:t>
            </a:r>
            <a:r>
              <a:rPr lang="de-DE" dirty="0"/>
              <a:t> </a:t>
            </a:r>
            <a:r>
              <a:rPr lang="de-DE" dirty="0" err="1"/>
              <a:t>increasingly</a:t>
            </a:r>
            <a:r>
              <a:rPr lang="de-DE" dirty="0"/>
              <a:t> </a:t>
            </a:r>
            <a:r>
              <a:rPr lang="de-DE" dirty="0" err="1"/>
              <a:t>proving</a:t>
            </a:r>
            <a:r>
              <a:rPr lang="de-DE" dirty="0"/>
              <a:t> </a:t>
            </a:r>
            <a:r>
              <a:rPr lang="de-DE" dirty="0" err="1"/>
              <a:t>to</a:t>
            </a:r>
            <a:r>
              <a:rPr lang="de-DE" dirty="0"/>
              <a:t> </a:t>
            </a:r>
            <a:r>
              <a:rPr lang="de-DE" dirty="0" err="1"/>
              <a:t>be</a:t>
            </a:r>
            <a:r>
              <a:rPr lang="de-DE" dirty="0"/>
              <a:t> a </a:t>
            </a:r>
            <a:r>
              <a:rPr lang="de-DE" dirty="0" err="1"/>
              <a:t>barrier</a:t>
            </a:r>
            <a:r>
              <a:rPr lang="de-DE" dirty="0"/>
              <a:t> </a:t>
            </a:r>
            <a:r>
              <a:rPr lang="de-DE" dirty="0" err="1"/>
              <a:t>for</a:t>
            </a:r>
            <a:r>
              <a:rPr lang="de-DE" dirty="0"/>
              <a:t> </a:t>
            </a:r>
            <a:r>
              <a:rPr lang="de-DE" dirty="0" err="1"/>
              <a:t>the</a:t>
            </a:r>
            <a:r>
              <a:rPr lang="de-DE" dirty="0"/>
              <a:t> </a:t>
            </a:r>
            <a:r>
              <a:rPr lang="de-DE" dirty="0" err="1"/>
              <a:t>adoption</a:t>
            </a:r>
            <a:r>
              <a:rPr lang="de-DE" dirty="0"/>
              <a:t> </a:t>
            </a:r>
            <a:r>
              <a:rPr lang="de-DE" dirty="0" err="1"/>
              <a:t>of</a:t>
            </a:r>
            <a:r>
              <a:rPr lang="de-DE" dirty="0"/>
              <a:t> </a:t>
            </a:r>
            <a:r>
              <a:rPr lang="de-DE" dirty="0" err="1"/>
              <a:t>digitization</a:t>
            </a:r>
            <a:r>
              <a:rPr lang="de-DE" dirty="0"/>
              <a:t> and AI in </a:t>
            </a:r>
            <a:r>
              <a:rPr lang="de-DE" dirty="0" err="1"/>
              <a:t>these</a:t>
            </a:r>
            <a:r>
              <a:rPr lang="de-DE" dirty="0"/>
              <a:t> countries.</a:t>
            </a:r>
          </a:p>
        </p:txBody>
      </p:sp>
      <p:sp>
        <p:nvSpPr>
          <p:cNvPr id="4" name="Foliennummernplatzhalter 3"/>
          <p:cNvSpPr>
            <a:spLocks noGrp="1"/>
          </p:cNvSpPr>
          <p:nvPr>
            <p:ph type="sldNum" sz="quarter" idx="5"/>
          </p:nvPr>
        </p:nvSpPr>
        <p:spPr/>
        <p:txBody>
          <a:bodyPr/>
          <a:lstStyle/>
          <a:p>
            <a:fld id="{D313751E-0F9D-46B1-8A72-06215A336F09}" type="slidenum">
              <a:rPr lang="de-DE" smtClean="0"/>
              <a:t>14</a:t>
            </a:fld>
            <a:endParaRPr lang="de-DE"/>
          </a:p>
        </p:txBody>
      </p:sp>
    </p:spTree>
    <p:extLst>
      <p:ext uri="{BB962C8B-B14F-4D97-AF65-F5344CB8AC3E}">
        <p14:creationId xmlns:p14="http://schemas.microsoft.com/office/powerpoint/2010/main" val="13394701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Of course, AI itself isn’t really new. In fact, it began back in 1956, at Dartmouth College in New Hampshire, where almost all the leading researchers in the new field of so-called cognitive science gathered for an academic summer camp. They included such luminaries as John McCarthy of Stanford (in the plaid shirt), who invented the term "artificial intelligence," and Marvin Lee Minsky (far left in the knickerbockers), who would later found the AI Laboratory at MIT.</a:t>
            </a:r>
            <a:endParaRPr lang="de-DE" dirty="0"/>
          </a:p>
        </p:txBody>
      </p:sp>
      <p:sp>
        <p:nvSpPr>
          <p:cNvPr id="4" name="Foliennummernplatzhalter 3"/>
          <p:cNvSpPr>
            <a:spLocks noGrp="1"/>
          </p:cNvSpPr>
          <p:nvPr>
            <p:ph type="sldNum" sz="quarter" idx="5"/>
          </p:nvPr>
        </p:nvSpPr>
        <p:spPr/>
        <p:txBody>
          <a:bodyPr/>
          <a:lstStyle/>
          <a:p>
            <a:fld id="{A70703F8-8110-4DBB-8A8D-ECA3EB8B4BDE}" type="slidenum">
              <a:rPr lang="de-DE" smtClean="0"/>
              <a:t>15</a:t>
            </a:fld>
            <a:endParaRPr lang="de-DE"/>
          </a:p>
        </p:txBody>
      </p:sp>
    </p:spTree>
    <p:extLst>
      <p:ext uri="{BB962C8B-B14F-4D97-AF65-F5344CB8AC3E}">
        <p14:creationId xmlns:p14="http://schemas.microsoft.com/office/powerpoint/2010/main" val="41779033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The Dartmouth workshop, while producing significant breakthroughs in the understanding of AI, sadly also became the first example of the unprecedented hype that was to accompany it ever since. </a:t>
            </a:r>
          </a:p>
          <a:p>
            <a:endParaRPr lang="en-US" dirty="0"/>
          </a:p>
          <a:p>
            <a:r>
              <a:rPr lang="en-US" dirty="0"/>
              <a:t>Back in the summer of ‘56, some predicted that within just one generation, so in about 20 to 25 years, there would be machines that would be as intelligent as humans.</a:t>
            </a:r>
          </a:p>
          <a:p>
            <a:endParaRPr lang="en-US" dirty="0"/>
          </a:p>
          <a:p>
            <a:r>
              <a:rPr lang="en-US" dirty="0"/>
              <a:t>Well, as we now know, it was to take almost 40 years, namely until 1997, before IBM's supercomputer Deep Blue would defeat the reigning chess world champion Garry Kasparov and thus claim the title. But this did not stop the AI pioneers from loudly promoting their field of expertise. </a:t>
            </a:r>
            <a:endParaRPr lang="de-DE" dirty="0"/>
          </a:p>
          <a:p>
            <a:endParaRPr lang="de-DE" dirty="0"/>
          </a:p>
        </p:txBody>
      </p:sp>
      <p:sp>
        <p:nvSpPr>
          <p:cNvPr id="4" name="Foliennummernplatzhalter 3"/>
          <p:cNvSpPr>
            <a:spLocks noGrp="1"/>
          </p:cNvSpPr>
          <p:nvPr>
            <p:ph type="sldNum" sz="quarter" idx="5"/>
          </p:nvPr>
        </p:nvSpPr>
        <p:spPr/>
        <p:txBody>
          <a:bodyPr/>
          <a:lstStyle/>
          <a:p>
            <a:fld id="{D313751E-0F9D-46B1-8A72-06215A336F09}" type="slidenum">
              <a:rPr lang="de-DE" smtClean="0"/>
              <a:t>16</a:t>
            </a:fld>
            <a:endParaRPr lang="de-DE"/>
          </a:p>
        </p:txBody>
      </p:sp>
    </p:spTree>
    <p:extLst>
      <p:ext uri="{BB962C8B-B14F-4D97-AF65-F5344CB8AC3E}">
        <p14:creationId xmlns:p14="http://schemas.microsoft.com/office/powerpoint/2010/main" val="12510229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The result was a series of “AI Winters” in which disillusionment was rampant and investments fell off dramatically. Thousands of scientists lost their jobs and migrated to other disciplines or to the private sector.</a:t>
            </a:r>
          </a:p>
          <a:p>
            <a:endParaRPr lang="en-US" dirty="0"/>
          </a:p>
          <a:p>
            <a:r>
              <a:rPr lang="en-US" dirty="0"/>
              <a:t>Today, AI is finally poised to fulfill its premature promises and really drive a revolution in everything from manufacturing to R&amp;D, planning, sales, customer service, HR, you name it.</a:t>
            </a:r>
            <a:endParaRPr lang="de-DE" dirty="0"/>
          </a:p>
          <a:p>
            <a:endParaRPr lang="de-DE" dirty="0"/>
          </a:p>
        </p:txBody>
      </p:sp>
      <p:sp>
        <p:nvSpPr>
          <p:cNvPr id="4" name="Foliennummernplatzhalter 3"/>
          <p:cNvSpPr>
            <a:spLocks noGrp="1"/>
          </p:cNvSpPr>
          <p:nvPr>
            <p:ph type="sldNum" sz="quarter" idx="5"/>
          </p:nvPr>
        </p:nvSpPr>
        <p:spPr/>
        <p:txBody>
          <a:bodyPr/>
          <a:lstStyle/>
          <a:p>
            <a:fld id="{A70703F8-8110-4DBB-8A8D-ECA3EB8B4BDE}" type="slidenum">
              <a:rPr lang="de-DE" smtClean="0"/>
              <a:t>17</a:t>
            </a:fld>
            <a:endParaRPr lang="de-DE"/>
          </a:p>
        </p:txBody>
      </p:sp>
    </p:spTree>
    <p:extLst>
      <p:ext uri="{BB962C8B-B14F-4D97-AF65-F5344CB8AC3E}">
        <p14:creationId xmlns:p14="http://schemas.microsoft.com/office/powerpoint/2010/main" val="12357122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AI has continued to make huge advances, from simple pattern recognition - which BTW is still an important application of AI in business, as we will see - to machine learning, namely self-learning computer systems, to Deep Learning, which enables computers maybe not really to think for themselves, but at least to convincingly mimic the functions of the human brain.</a:t>
            </a:r>
            <a:endParaRPr lang="de-DE" dirty="0"/>
          </a:p>
        </p:txBody>
      </p:sp>
      <p:sp>
        <p:nvSpPr>
          <p:cNvPr id="4" name="Foliennummernplatzhalter 3"/>
          <p:cNvSpPr>
            <a:spLocks noGrp="1"/>
          </p:cNvSpPr>
          <p:nvPr>
            <p:ph type="sldNum" sz="quarter" idx="5"/>
          </p:nvPr>
        </p:nvSpPr>
        <p:spPr/>
        <p:txBody>
          <a:bodyPr/>
          <a:lstStyle/>
          <a:p>
            <a:fld id="{A70703F8-8110-4DBB-8A8D-ECA3EB8B4BDE}" type="slidenum">
              <a:rPr lang="de-DE" smtClean="0"/>
              <a:t>18</a:t>
            </a:fld>
            <a:endParaRPr lang="de-DE"/>
          </a:p>
        </p:txBody>
      </p:sp>
    </p:spTree>
    <p:extLst>
      <p:ext uri="{BB962C8B-B14F-4D97-AF65-F5344CB8AC3E}">
        <p14:creationId xmlns:p14="http://schemas.microsoft.com/office/powerpoint/2010/main" val="188158711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I need to warn you, though: Don’t expect too much from artificial intelligence - but not too little either! Properly understood and applied, AI can radically transform our economy, our commerce, how we make things, how we communicate with our customers, and pretty much everything else. </a:t>
            </a:r>
            <a:endParaRPr lang="de-DE" dirty="0"/>
          </a:p>
        </p:txBody>
      </p:sp>
      <p:sp>
        <p:nvSpPr>
          <p:cNvPr id="4" name="Foliennummernplatzhalter 3"/>
          <p:cNvSpPr>
            <a:spLocks noGrp="1"/>
          </p:cNvSpPr>
          <p:nvPr>
            <p:ph type="sldNum" sz="quarter" idx="5"/>
          </p:nvPr>
        </p:nvSpPr>
        <p:spPr/>
        <p:txBody>
          <a:bodyPr/>
          <a:lstStyle/>
          <a:p>
            <a:fld id="{A70703F8-8110-4DBB-8A8D-ECA3EB8B4BDE}" type="slidenum">
              <a:rPr lang="de-DE" smtClean="0"/>
              <a:t>19</a:t>
            </a:fld>
            <a:endParaRPr lang="de-DE"/>
          </a:p>
        </p:txBody>
      </p:sp>
    </p:spTree>
    <p:extLst>
      <p:ext uri="{BB962C8B-B14F-4D97-AF65-F5344CB8AC3E}">
        <p14:creationId xmlns:p14="http://schemas.microsoft.com/office/powerpoint/2010/main" val="34098693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The future of making stuff is closely linked to the rise of artificial intelligence, which has been defined as ”the capacity given by humans to machines to memorize and learn from experience, to think and create, to speak, to judge and make decisions.”</a:t>
            </a:r>
          </a:p>
          <a:p>
            <a:endParaRPr lang="en-US" dirty="0"/>
          </a:p>
          <a:p>
            <a:r>
              <a:rPr lang="en-US" dirty="0"/>
              <a:t>Unfortunately, many people are still afraid of artificial intelligence. They fear that robots will take away their jobs and new technologies will lead to a total surveillance state. </a:t>
            </a:r>
            <a:endParaRPr lang="de-DE" dirty="0"/>
          </a:p>
        </p:txBody>
      </p:sp>
      <p:sp>
        <p:nvSpPr>
          <p:cNvPr id="4" name="Foliennummernplatzhalter 3"/>
          <p:cNvSpPr>
            <a:spLocks noGrp="1"/>
          </p:cNvSpPr>
          <p:nvPr>
            <p:ph type="sldNum" sz="quarter" idx="5"/>
          </p:nvPr>
        </p:nvSpPr>
        <p:spPr/>
        <p:txBody>
          <a:bodyPr/>
          <a:lstStyle/>
          <a:p>
            <a:fld id="{A70703F8-8110-4DBB-8A8D-ECA3EB8B4BDE}" type="slidenum">
              <a:rPr lang="de-DE" smtClean="0"/>
              <a:t>2</a:t>
            </a:fld>
            <a:endParaRPr lang="de-DE"/>
          </a:p>
        </p:txBody>
      </p:sp>
    </p:spTree>
    <p:extLst>
      <p:ext uri="{BB962C8B-B14F-4D97-AF65-F5344CB8AC3E}">
        <p14:creationId xmlns:p14="http://schemas.microsoft.com/office/powerpoint/2010/main" val="152596078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At the World Economic Forum 2018 in Davos, Google's CEO Sundar Pichai said, “AI will play a bigger role for humanity than the taming of fire or electricity.”</a:t>
            </a:r>
            <a:endParaRPr lang="de-DE" dirty="0"/>
          </a:p>
        </p:txBody>
      </p:sp>
      <p:sp>
        <p:nvSpPr>
          <p:cNvPr id="4" name="Foliennummernplatzhalter 3"/>
          <p:cNvSpPr>
            <a:spLocks noGrp="1"/>
          </p:cNvSpPr>
          <p:nvPr>
            <p:ph type="sldNum" sz="quarter" idx="5"/>
          </p:nvPr>
        </p:nvSpPr>
        <p:spPr/>
        <p:txBody>
          <a:bodyPr/>
          <a:lstStyle/>
          <a:p>
            <a:fld id="{A70703F8-8110-4DBB-8A8D-ECA3EB8B4BDE}" type="slidenum">
              <a:rPr lang="de-DE" smtClean="0"/>
              <a:t>20</a:t>
            </a:fld>
            <a:endParaRPr lang="de-DE"/>
          </a:p>
        </p:txBody>
      </p:sp>
    </p:spTree>
    <p:extLst>
      <p:ext uri="{BB962C8B-B14F-4D97-AF65-F5344CB8AC3E}">
        <p14:creationId xmlns:p14="http://schemas.microsoft.com/office/powerpoint/2010/main" val="145742405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But back to pattern recognition. Computers are much better at this than we humans are, and we can use this ability in manufacturing, for instance.</a:t>
            </a:r>
            <a:endParaRPr lang="de-DE" dirty="0"/>
          </a:p>
        </p:txBody>
      </p:sp>
      <p:sp>
        <p:nvSpPr>
          <p:cNvPr id="4" name="Foliennummernplatzhalter 3"/>
          <p:cNvSpPr>
            <a:spLocks noGrp="1"/>
          </p:cNvSpPr>
          <p:nvPr>
            <p:ph type="sldNum" sz="quarter" idx="5"/>
          </p:nvPr>
        </p:nvSpPr>
        <p:spPr/>
        <p:txBody>
          <a:bodyPr/>
          <a:lstStyle/>
          <a:p>
            <a:fld id="{A70703F8-8110-4DBB-8A8D-ECA3EB8B4BDE}" type="slidenum">
              <a:rPr lang="de-DE" smtClean="0"/>
              <a:t>21</a:t>
            </a:fld>
            <a:endParaRPr lang="de-DE"/>
          </a:p>
        </p:txBody>
      </p:sp>
    </p:spTree>
    <p:extLst>
      <p:ext uri="{BB962C8B-B14F-4D97-AF65-F5344CB8AC3E}">
        <p14:creationId xmlns:p14="http://schemas.microsoft.com/office/powerpoint/2010/main" val="398651485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One of my favorite examples is canned fish. Suppose the operator of a deep-sea fishery wants to build a system that helps him distinguish between sea bass (a) and pollock (b) and separate them before they are processed. He might install a camera and record such classes of information as the length of the fish - sea bass are usually slightly longer than pollock - or their width, the number and shape of their fins, or the color and luminosity of their scales. This information is fed into a computer that is linked to a sorting robot that distributes the fish to two different conveyor belts.</a:t>
            </a:r>
            <a:endParaRPr lang="de-DE" sz="1200" kern="1200" dirty="0">
              <a:solidFill>
                <a:schemeClr val="tx1"/>
              </a:solidFill>
              <a:effectLst/>
              <a:latin typeface="+mn-lt"/>
              <a:ea typeface="+mn-ea"/>
              <a:cs typeface="+mn-cs"/>
            </a:endParaRPr>
          </a:p>
        </p:txBody>
      </p:sp>
      <p:sp>
        <p:nvSpPr>
          <p:cNvPr id="4" name="Foliennummernplatzhalter 3"/>
          <p:cNvSpPr>
            <a:spLocks noGrp="1"/>
          </p:cNvSpPr>
          <p:nvPr>
            <p:ph type="sldNum" sz="quarter" idx="5"/>
          </p:nvPr>
        </p:nvSpPr>
        <p:spPr/>
        <p:txBody>
          <a:bodyPr/>
          <a:lstStyle/>
          <a:p>
            <a:fld id="{A70703F8-8110-4DBB-8A8D-ECA3EB8B4BDE}" type="slidenum">
              <a:rPr lang="de-DE" smtClean="0"/>
              <a:t>22</a:t>
            </a:fld>
            <a:endParaRPr lang="de-DE"/>
          </a:p>
        </p:txBody>
      </p:sp>
    </p:spTree>
    <p:extLst>
      <p:ext uri="{BB962C8B-B14F-4D97-AF65-F5344CB8AC3E}">
        <p14:creationId xmlns:p14="http://schemas.microsoft.com/office/powerpoint/2010/main" val="32121046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lvl="0">
              <a:defRPr/>
            </a:pPr>
            <a:r>
              <a:rPr lang="en-US" dirty="0"/>
              <a:t>Inevitably, mistakes will be made, and a few sea bass will end up with the pollock. But that’s bad for the operator because most people think that pollock tastes better than sea bass. Therefore, they are willing to pay more for pure pollock. </a:t>
            </a:r>
          </a:p>
          <a:p>
            <a:pPr lvl="0">
              <a:defRPr/>
            </a:pPr>
            <a:endParaRPr lang="en-US" dirty="0"/>
          </a:p>
          <a:p>
            <a:pPr lvl="0">
              <a:defRPr/>
            </a:pPr>
            <a:r>
              <a:rPr lang="en-US" dirty="0"/>
              <a:t>So the programmer will introduce certain limits: A fish below a certain length, say, will be sorted out, as will those in which the brightness of the scales exceeds or falls below a certain value. </a:t>
            </a:r>
          </a:p>
          <a:p>
            <a:pPr lvl="0">
              <a:defRPr/>
            </a:pPr>
            <a:endParaRPr lang="en-US" dirty="0"/>
          </a:p>
          <a:p>
            <a:pPr lvl="0">
              <a:defRPr/>
            </a:pPr>
            <a:r>
              <a:rPr lang="en-US" dirty="0"/>
              <a:t>However, the system must also take into account the lighting at the location where the picture was taken. The number of information classes and the complexity of the decision-making processes quickly rise to the astronomical - and with them the costs for the operator.</a:t>
            </a:r>
            <a:endParaRPr lang="de-DE" sz="1200" kern="1200" dirty="0">
              <a:solidFill>
                <a:schemeClr val="tx1"/>
              </a:solidFill>
              <a:effectLst/>
              <a:latin typeface="+mn-lt"/>
              <a:ea typeface="+mn-ea"/>
              <a:cs typeface="+mn-cs"/>
            </a:endParaRPr>
          </a:p>
        </p:txBody>
      </p:sp>
      <p:sp>
        <p:nvSpPr>
          <p:cNvPr id="4" name="Foliennummernplatzhalter 3"/>
          <p:cNvSpPr>
            <a:spLocks noGrp="1"/>
          </p:cNvSpPr>
          <p:nvPr>
            <p:ph type="sldNum" sz="quarter" idx="5"/>
          </p:nvPr>
        </p:nvSpPr>
        <p:spPr/>
        <p:txBody>
          <a:bodyPr/>
          <a:lstStyle/>
          <a:p>
            <a:fld id="{A70703F8-8110-4DBB-8A8D-ECA3EB8B4BDE}" type="slidenum">
              <a:rPr lang="de-DE" smtClean="0"/>
              <a:t>23</a:t>
            </a:fld>
            <a:endParaRPr lang="de-DE"/>
          </a:p>
        </p:txBody>
      </p:sp>
    </p:spTree>
    <p:extLst>
      <p:ext uri="{BB962C8B-B14F-4D97-AF65-F5344CB8AC3E}">
        <p14:creationId xmlns:p14="http://schemas.microsoft.com/office/powerpoint/2010/main" val="299067343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lvl="0">
              <a:defRPr/>
            </a:pPr>
            <a:r>
              <a:rPr lang="en-US" dirty="0"/>
              <a:t>Up to this point, we have assumed that the consequences of a wrong decision are always the same: It is just as undesirable for pollock to get into a can of sea bass meat as vice versa. But the operator knows from experience that customers are more forgiving if they find a piece of pollock in their can of sea bass. He can adjust the limits for certain classes so that the amount of pollock in the sea bass cans goes up a bit, but the costs go down. At the same time, the plant can work faster because it literally doesn't have to look as closely! </a:t>
            </a:r>
            <a:endParaRPr lang="de-DE" dirty="0"/>
          </a:p>
        </p:txBody>
      </p:sp>
      <p:sp>
        <p:nvSpPr>
          <p:cNvPr id="4" name="Foliennummernplatzhalter 3"/>
          <p:cNvSpPr>
            <a:spLocks noGrp="1"/>
          </p:cNvSpPr>
          <p:nvPr>
            <p:ph type="sldNum" sz="quarter" idx="5"/>
          </p:nvPr>
        </p:nvSpPr>
        <p:spPr/>
        <p:txBody>
          <a:bodyPr/>
          <a:lstStyle/>
          <a:p>
            <a:fld id="{A70703F8-8110-4DBB-8A8D-ECA3EB8B4BDE}" type="slidenum">
              <a:rPr lang="de-DE" smtClean="0"/>
              <a:t>24</a:t>
            </a:fld>
            <a:endParaRPr lang="de-DE"/>
          </a:p>
        </p:txBody>
      </p:sp>
    </p:spTree>
    <p:extLst>
      <p:ext uri="{BB962C8B-B14F-4D97-AF65-F5344CB8AC3E}">
        <p14:creationId xmlns:p14="http://schemas.microsoft.com/office/powerpoint/2010/main" val="326314591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defRPr/>
            </a:pPr>
            <a:r>
              <a:rPr lang="en-US" dirty="0"/>
              <a:t>The operator can therefore produce more cans of fish at less cost, and his company operates more profitably overall.</a:t>
            </a:r>
          </a:p>
          <a:p>
            <a:pPr>
              <a:defRPr/>
            </a:pPr>
            <a:endParaRPr lang="en-US" dirty="0"/>
          </a:p>
        </p:txBody>
      </p:sp>
      <p:sp>
        <p:nvSpPr>
          <p:cNvPr id="4" name="Foliennummernplatzhalter 3"/>
          <p:cNvSpPr>
            <a:spLocks noGrp="1"/>
          </p:cNvSpPr>
          <p:nvPr>
            <p:ph type="sldNum" sz="quarter" idx="5"/>
          </p:nvPr>
        </p:nvSpPr>
        <p:spPr/>
        <p:txBody>
          <a:bodyPr/>
          <a:lstStyle/>
          <a:p>
            <a:fld id="{A70703F8-8110-4DBB-8A8D-ECA3EB8B4BDE}" type="slidenum">
              <a:rPr lang="de-DE" smtClean="0"/>
              <a:t>25</a:t>
            </a:fld>
            <a:endParaRPr lang="de-DE"/>
          </a:p>
        </p:txBody>
      </p:sp>
    </p:spTree>
    <p:extLst>
      <p:ext uri="{BB962C8B-B14F-4D97-AF65-F5344CB8AC3E}">
        <p14:creationId xmlns:p14="http://schemas.microsoft.com/office/powerpoint/2010/main" val="316125217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Pattern recognition may be an old hat, but it is more important than ever in manufacturing today. After all, you can compare more than simply pictures. How about sound? </a:t>
            </a:r>
          </a:p>
          <a:p>
            <a:endParaRPr lang="en-US" dirty="0"/>
          </a:p>
          <a:p>
            <a:r>
              <a:rPr lang="en-US" dirty="0"/>
              <a:t>3DSignals, an </a:t>
            </a:r>
            <a:r>
              <a:rPr lang="en-US" dirty="0" err="1"/>
              <a:t>Isreali</a:t>
            </a:r>
            <a:r>
              <a:rPr lang="en-US" dirty="0"/>
              <a:t> startup, has a system it calls </a:t>
            </a:r>
            <a:r>
              <a:rPr lang="en-US" dirty="0" err="1"/>
              <a:t>Predisound</a:t>
            </a:r>
            <a:r>
              <a:rPr lang="en-US" dirty="0"/>
              <a:t> which consists of a number of ultrasonic sensors that can detect slight variations in the sound pattern of heavy machines or commercial vehicles to tell if a failure is about to occur. </a:t>
            </a:r>
          </a:p>
          <a:p>
            <a:endParaRPr lang="en-US" dirty="0"/>
          </a:p>
          <a:p>
            <a:r>
              <a:rPr lang="en-US" dirty="0"/>
              <a:t>Samson AG in Frankfurt, a leading </a:t>
            </a:r>
            <a:r>
              <a:rPr lang="en-US" dirty="0" err="1"/>
              <a:t>manufcaturer</a:t>
            </a:r>
            <a:r>
              <a:rPr lang="en-US" dirty="0"/>
              <a:t> of control valve technology, has been using </a:t>
            </a:r>
            <a:r>
              <a:rPr lang="en-US" dirty="0" err="1"/>
              <a:t>Preisound</a:t>
            </a:r>
            <a:r>
              <a:rPr lang="en-US" dirty="0"/>
              <a:t> for more than year, and CEO Dr. Andreas </a:t>
            </a:r>
            <a:r>
              <a:rPr lang="en-US" dirty="0" err="1"/>
              <a:t>Widel</a:t>
            </a:r>
            <a:r>
              <a:rPr lang="en-US" dirty="0"/>
              <a:t> claims his company has been able to increase machine productivity by a whopping 30%!</a:t>
            </a:r>
          </a:p>
          <a:p>
            <a:endParaRPr lang="en-US" dirty="0"/>
          </a:p>
          <a:p>
            <a:endParaRPr lang="de-DE" dirty="0"/>
          </a:p>
        </p:txBody>
      </p:sp>
      <p:sp>
        <p:nvSpPr>
          <p:cNvPr id="4" name="Foliennummernplatzhalter 3"/>
          <p:cNvSpPr>
            <a:spLocks noGrp="1"/>
          </p:cNvSpPr>
          <p:nvPr>
            <p:ph type="sldNum" sz="quarter" idx="5"/>
          </p:nvPr>
        </p:nvSpPr>
        <p:spPr/>
        <p:txBody>
          <a:bodyPr/>
          <a:lstStyle/>
          <a:p>
            <a:fld id="{D313751E-0F9D-46B1-8A72-06215A336F09}" type="slidenum">
              <a:rPr lang="de-DE" smtClean="0"/>
              <a:t>26</a:t>
            </a:fld>
            <a:endParaRPr lang="de-DE"/>
          </a:p>
        </p:txBody>
      </p:sp>
    </p:spTree>
    <p:extLst>
      <p:ext uri="{BB962C8B-B14F-4D97-AF65-F5344CB8AC3E}">
        <p14:creationId xmlns:p14="http://schemas.microsoft.com/office/powerpoint/2010/main" val="373900268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So far, the discussion about AI has mostly focused on dystopian future scenarios and less on how AI will transform and improve the economy and the lives of millions of people. That's a shame, because AI can be a real boon for businesses.</a:t>
            </a:r>
          </a:p>
          <a:p>
            <a:endParaRPr lang="en-US" dirty="0"/>
          </a:p>
          <a:p>
            <a:r>
              <a:rPr lang="en-US" dirty="0"/>
              <a:t>Thanks to the analysis of vast amounts of data, the application of complex mathematical models, and the use of self-learning systems, AI researchers can look deep into the future, for example, to identify trade trends or to track and predict the spread of epidemics worldwide, which can not only save hundreds of thousands of lives but also protect us from a repeat of the 2020/21 economic crisis triggered by COVID-19.</a:t>
            </a:r>
            <a:endParaRPr lang="de-DE" dirty="0"/>
          </a:p>
        </p:txBody>
      </p:sp>
      <p:sp>
        <p:nvSpPr>
          <p:cNvPr id="4" name="Foliennummernplatzhalter 3"/>
          <p:cNvSpPr>
            <a:spLocks noGrp="1"/>
          </p:cNvSpPr>
          <p:nvPr>
            <p:ph type="sldNum" sz="quarter" idx="5"/>
          </p:nvPr>
        </p:nvSpPr>
        <p:spPr/>
        <p:txBody>
          <a:bodyPr/>
          <a:lstStyle/>
          <a:p>
            <a:fld id="{A70703F8-8110-4DBB-8A8D-ECA3EB8B4BDE}" type="slidenum">
              <a:rPr lang="de-DE" smtClean="0"/>
              <a:t>27</a:t>
            </a:fld>
            <a:endParaRPr lang="de-DE"/>
          </a:p>
        </p:txBody>
      </p:sp>
    </p:spTree>
    <p:extLst>
      <p:ext uri="{BB962C8B-B14F-4D97-AF65-F5344CB8AC3E}">
        <p14:creationId xmlns:p14="http://schemas.microsoft.com/office/powerpoint/2010/main" val="103644205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Thanks to predictive analysis of machine data, companies can protect themselves against failures and downtime in production and detect production errors before they occur - bringing the vision of "zero defect manufacturing" within reach.</a:t>
            </a:r>
            <a:endParaRPr lang="de-DE" dirty="0"/>
          </a:p>
        </p:txBody>
      </p:sp>
      <p:sp>
        <p:nvSpPr>
          <p:cNvPr id="4" name="Foliennummernplatzhalter 3"/>
          <p:cNvSpPr>
            <a:spLocks noGrp="1"/>
          </p:cNvSpPr>
          <p:nvPr>
            <p:ph type="sldNum" sz="quarter" idx="5"/>
          </p:nvPr>
        </p:nvSpPr>
        <p:spPr/>
        <p:txBody>
          <a:bodyPr/>
          <a:lstStyle/>
          <a:p>
            <a:fld id="{A70703F8-8110-4DBB-8A8D-ECA3EB8B4BDE}" type="slidenum">
              <a:rPr lang="de-DE" smtClean="0"/>
              <a:t>28</a:t>
            </a:fld>
            <a:endParaRPr lang="de-DE"/>
          </a:p>
        </p:txBody>
      </p:sp>
    </p:spTree>
    <p:extLst>
      <p:ext uri="{BB962C8B-B14F-4D97-AF65-F5344CB8AC3E}">
        <p14:creationId xmlns:p14="http://schemas.microsoft.com/office/powerpoint/2010/main" val="236843579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Automation will cover more and more industries and areas in which human labor was previously a prerequisite. In return, it will create millions of new jobs where machine intelligence has reached its limits. In its study The Future of Jobs, the World Economic Forum predicts that AI will destroy around 75 million jobs by 2022, but create more than 133 million new jobs.</a:t>
            </a:r>
          </a:p>
          <a:p>
            <a:endParaRPr lang="en-US" dirty="0"/>
          </a:p>
          <a:p>
            <a:r>
              <a:rPr lang="en-US" dirty="0"/>
              <a:t>Speech recognition and voice control, predictive analysis, "learning" robots, facial recognition, autonomous vehicles and intelligent value creation processes are creating new opportunities for companies to take their productivity and competitiveness to a whole new level.  </a:t>
            </a:r>
            <a:endParaRPr lang="de-DE" dirty="0"/>
          </a:p>
        </p:txBody>
      </p:sp>
      <p:sp>
        <p:nvSpPr>
          <p:cNvPr id="4" name="Foliennummernplatzhalter 3"/>
          <p:cNvSpPr>
            <a:spLocks noGrp="1"/>
          </p:cNvSpPr>
          <p:nvPr>
            <p:ph type="sldNum" sz="quarter" idx="5"/>
          </p:nvPr>
        </p:nvSpPr>
        <p:spPr/>
        <p:txBody>
          <a:bodyPr/>
          <a:lstStyle/>
          <a:p>
            <a:fld id="{A70703F8-8110-4DBB-8A8D-ECA3EB8B4BDE}" type="slidenum">
              <a:rPr lang="de-DE" smtClean="0"/>
              <a:t>29</a:t>
            </a:fld>
            <a:endParaRPr lang="de-DE"/>
          </a:p>
        </p:txBody>
      </p:sp>
    </p:spTree>
    <p:extLst>
      <p:ext uri="{BB962C8B-B14F-4D97-AF65-F5344CB8AC3E}">
        <p14:creationId xmlns:p14="http://schemas.microsoft.com/office/powerpoint/2010/main" val="7832925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In fact, these fears are justified: If we as a society are not careful and let AI fall into the wrong hands, even those worst nightmares will be surpassed. </a:t>
            </a:r>
          </a:p>
          <a:p>
            <a:endParaRPr lang="en-US" dirty="0"/>
          </a:p>
          <a:p>
            <a:r>
              <a:rPr lang="en-US" dirty="0"/>
              <a:t>In my latest book, </a:t>
            </a:r>
            <a:r>
              <a:rPr lang="en-US" i="1" dirty="0"/>
              <a:t>Success Factor Artificial Intelligence</a:t>
            </a:r>
            <a:r>
              <a:rPr lang="en-US" dirty="0"/>
              <a:t>, which is also available in English on Amazon as </a:t>
            </a:r>
            <a:r>
              <a:rPr lang="en-US" i="1" dirty="0"/>
              <a:t>AI Means Business</a:t>
            </a:r>
            <a:r>
              <a:rPr lang="en-US" dirty="0"/>
              <a:t>, I try to allay their fears and show how AI can be used by businesses meaningfully and profitably and enrichen the lives of everyone.</a:t>
            </a:r>
            <a:endParaRPr lang="de-DE" dirty="0"/>
          </a:p>
        </p:txBody>
      </p:sp>
      <p:sp>
        <p:nvSpPr>
          <p:cNvPr id="4" name="Foliennummernplatzhalter 3"/>
          <p:cNvSpPr>
            <a:spLocks noGrp="1"/>
          </p:cNvSpPr>
          <p:nvPr>
            <p:ph type="sldNum" sz="quarter" idx="5"/>
          </p:nvPr>
        </p:nvSpPr>
        <p:spPr/>
        <p:txBody>
          <a:bodyPr/>
          <a:lstStyle/>
          <a:p>
            <a:fld id="{A70703F8-8110-4DBB-8A8D-ECA3EB8B4BDE}" type="slidenum">
              <a:rPr lang="de-DE" smtClean="0"/>
              <a:t>3</a:t>
            </a:fld>
            <a:endParaRPr lang="de-DE"/>
          </a:p>
        </p:txBody>
      </p:sp>
    </p:spTree>
    <p:extLst>
      <p:ext uri="{BB962C8B-B14F-4D97-AF65-F5344CB8AC3E}">
        <p14:creationId xmlns:p14="http://schemas.microsoft.com/office/powerpoint/2010/main" val="305778510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AI is the enabler to create three things in particular that will be critical for tomorrow's business.</a:t>
            </a:r>
          </a:p>
          <a:p>
            <a:endParaRPr lang="en-US" dirty="0"/>
          </a:p>
          <a:p>
            <a:r>
              <a:rPr lang="en-US" dirty="0"/>
              <a:t>First, satisfied customers: Thanks to AI, companies can learn to understand their customers better. Based on this new knowledge of the customer, they can better predict market trends and better respond to the individual wishes and needs. This leads to more satisfied customers - and satisfied customers, as every manager knows, are the best customers.</a:t>
            </a:r>
            <a:endParaRPr lang="de-DE" dirty="0"/>
          </a:p>
        </p:txBody>
      </p:sp>
      <p:sp>
        <p:nvSpPr>
          <p:cNvPr id="4" name="Foliennummernplatzhalter 3"/>
          <p:cNvSpPr>
            <a:spLocks noGrp="1"/>
          </p:cNvSpPr>
          <p:nvPr>
            <p:ph type="sldNum" sz="quarter" idx="5"/>
          </p:nvPr>
        </p:nvSpPr>
        <p:spPr/>
        <p:txBody>
          <a:bodyPr/>
          <a:lstStyle/>
          <a:p>
            <a:fld id="{A70703F8-8110-4DBB-8A8D-ECA3EB8B4BDE}" type="slidenum">
              <a:rPr lang="de-DE" smtClean="0"/>
              <a:t>30</a:t>
            </a:fld>
            <a:endParaRPr lang="de-DE"/>
          </a:p>
        </p:txBody>
      </p:sp>
    </p:spTree>
    <p:extLst>
      <p:ext uri="{BB962C8B-B14F-4D97-AF65-F5344CB8AC3E}">
        <p14:creationId xmlns:p14="http://schemas.microsoft.com/office/powerpoint/2010/main" val="93351721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b="1" dirty="0"/>
              <a:t>Second, smarter products and services: </a:t>
            </a:r>
            <a:r>
              <a:rPr lang="en-US" dirty="0"/>
              <a:t>Gadgets and devices today need to become "smarter" if customers are to accept them. This applies to the latest generation of cell phones (which are not called "smartphones" for nothing) just as it does to cars, heating systems, kitchen appliances, televisions or entire homes (the keyword here is: "smart home"). </a:t>
            </a:r>
            <a:endParaRPr lang="de-DE" dirty="0"/>
          </a:p>
        </p:txBody>
      </p:sp>
      <p:sp>
        <p:nvSpPr>
          <p:cNvPr id="4" name="Foliennummernplatzhalter 3"/>
          <p:cNvSpPr>
            <a:spLocks noGrp="1"/>
          </p:cNvSpPr>
          <p:nvPr>
            <p:ph type="sldNum" sz="quarter" idx="5"/>
          </p:nvPr>
        </p:nvSpPr>
        <p:spPr/>
        <p:txBody>
          <a:bodyPr/>
          <a:lstStyle/>
          <a:p>
            <a:fld id="{A70703F8-8110-4DBB-8A8D-ECA3EB8B4BDE}" type="slidenum">
              <a:rPr lang="de-DE" smtClean="0"/>
              <a:t>31</a:t>
            </a:fld>
            <a:endParaRPr lang="de-DE"/>
          </a:p>
        </p:txBody>
      </p:sp>
    </p:spTree>
    <p:extLst>
      <p:ext uri="{BB962C8B-B14F-4D97-AF65-F5344CB8AC3E}">
        <p14:creationId xmlns:p14="http://schemas.microsoft.com/office/powerpoint/2010/main" val="271848378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b="1" dirty="0"/>
              <a:t>And finally, autonomous manufacturing: </a:t>
            </a:r>
            <a:r>
              <a:rPr lang="en-US" dirty="0"/>
              <a:t>An automation revolution is brewing in industrial production thanks to AI. From autonomous drones to self-controlling delivery robots, to self-learning production machines, AI is opening up previously unimaginable potential on the production line and in the supply chain, making "old" industries faster, more flexible and more competitive. The term to remember here is "Robot Process Automation", or RPA for short.</a:t>
            </a:r>
            <a:endParaRPr lang="de-DE" dirty="0"/>
          </a:p>
        </p:txBody>
      </p:sp>
      <p:sp>
        <p:nvSpPr>
          <p:cNvPr id="4" name="Foliennummernplatzhalter 3"/>
          <p:cNvSpPr>
            <a:spLocks noGrp="1"/>
          </p:cNvSpPr>
          <p:nvPr>
            <p:ph type="sldNum" sz="quarter" idx="5"/>
          </p:nvPr>
        </p:nvSpPr>
        <p:spPr/>
        <p:txBody>
          <a:bodyPr/>
          <a:lstStyle/>
          <a:p>
            <a:fld id="{A70703F8-8110-4DBB-8A8D-ECA3EB8B4BDE}" type="slidenum">
              <a:rPr lang="de-DE" smtClean="0"/>
              <a:t>32</a:t>
            </a:fld>
            <a:endParaRPr lang="de-DE"/>
          </a:p>
        </p:txBody>
      </p:sp>
    </p:spTree>
    <p:extLst>
      <p:ext uri="{BB962C8B-B14F-4D97-AF65-F5344CB8AC3E}">
        <p14:creationId xmlns:p14="http://schemas.microsoft.com/office/powerpoint/2010/main" val="71379683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And please don't be confused by the word "robot". RPA is not about more or less human-like machines. Rather, RPA is about software tools that take on manual, rule-based and mostly mind-numbing tasks - jobs that humans don't like to do anyway. </a:t>
            </a:r>
            <a:endParaRPr lang="de-DE" dirty="0"/>
          </a:p>
        </p:txBody>
      </p:sp>
      <p:sp>
        <p:nvSpPr>
          <p:cNvPr id="4" name="Foliennummernplatzhalter 3"/>
          <p:cNvSpPr>
            <a:spLocks noGrp="1"/>
          </p:cNvSpPr>
          <p:nvPr>
            <p:ph type="sldNum" sz="quarter" idx="5"/>
          </p:nvPr>
        </p:nvSpPr>
        <p:spPr/>
        <p:txBody>
          <a:bodyPr/>
          <a:lstStyle/>
          <a:p>
            <a:fld id="{A70703F8-8110-4DBB-8A8D-ECA3EB8B4BDE}" type="slidenum">
              <a:rPr lang="de-DE" smtClean="0"/>
              <a:t>33</a:t>
            </a:fld>
            <a:endParaRPr lang="de-DE"/>
          </a:p>
        </p:txBody>
      </p:sp>
    </p:spTree>
    <p:extLst>
      <p:ext uri="{BB962C8B-B14F-4D97-AF65-F5344CB8AC3E}">
        <p14:creationId xmlns:p14="http://schemas.microsoft.com/office/powerpoint/2010/main" val="238864900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lvl="0">
              <a:defRPr/>
            </a:pPr>
            <a:r>
              <a:rPr lang="en-US" dirty="0"/>
              <a:t>Also known as Enterprise RPA, or ERPA, these tools can recognize and create logical paths enabling them to model a wider range of processes, collect necessary data, and use other tools and systems much like a human would.  ERPA provides such helpful features as security and even audit trails.</a:t>
            </a:r>
            <a:endParaRPr lang="de-DE" sz="1200" kern="1200" dirty="0">
              <a:solidFill>
                <a:schemeClr val="tx1"/>
              </a:solidFill>
              <a:effectLst/>
              <a:latin typeface="+mn-lt"/>
              <a:ea typeface="+mn-ea"/>
              <a:cs typeface="+mn-cs"/>
            </a:endParaRPr>
          </a:p>
        </p:txBody>
      </p:sp>
      <p:sp>
        <p:nvSpPr>
          <p:cNvPr id="4" name="Foliennummernplatzhalter 3"/>
          <p:cNvSpPr>
            <a:spLocks noGrp="1"/>
          </p:cNvSpPr>
          <p:nvPr>
            <p:ph type="sldNum" sz="quarter" idx="5"/>
          </p:nvPr>
        </p:nvSpPr>
        <p:spPr/>
        <p:txBody>
          <a:bodyPr/>
          <a:lstStyle/>
          <a:p>
            <a:fld id="{A70703F8-8110-4DBB-8A8D-ECA3EB8B4BDE}" type="slidenum">
              <a:rPr lang="de-DE" smtClean="0"/>
              <a:t>34</a:t>
            </a:fld>
            <a:endParaRPr lang="de-DE"/>
          </a:p>
        </p:txBody>
      </p:sp>
    </p:spTree>
    <p:extLst>
      <p:ext uri="{BB962C8B-B14F-4D97-AF65-F5344CB8AC3E}">
        <p14:creationId xmlns:p14="http://schemas.microsoft.com/office/powerpoint/2010/main" val="131192962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lvl="0">
              <a:defRPr/>
            </a:pPr>
            <a:r>
              <a:rPr lang="en-US" dirty="0"/>
              <a:t>But manual systems, too, are built on rules, even if they only exist in the minds of the workers and are not formally documented. Virtual robots, also known as </a:t>
            </a:r>
            <a:r>
              <a:rPr lang="en-US" dirty="0" err="1"/>
              <a:t>robo</a:t>
            </a:r>
            <a:r>
              <a:rPr lang="en-US" dirty="0"/>
              <a:t>-bots, can automatically take over a specific process, often working hand in hand with existing business process automation systems and human operators. </a:t>
            </a:r>
            <a:endParaRPr lang="de-DE" dirty="0"/>
          </a:p>
        </p:txBody>
      </p:sp>
      <p:sp>
        <p:nvSpPr>
          <p:cNvPr id="4" name="Foliennummernplatzhalter 3"/>
          <p:cNvSpPr>
            <a:spLocks noGrp="1"/>
          </p:cNvSpPr>
          <p:nvPr>
            <p:ph type="sldNum" sz="quarter" idx="5"/>
          </p:nvPr>
        </p:nvSpPr>
        <p:spPr/>
        <p:txBody>
          <a:bodyPr/>
          <a:lstStyle/>
          <a:p>
            <a:fld id="{A70703F8-8110-4DBB-8A8D-ECA3EB8B4BDE}" type="slidenum">
              <a:rPr lang="de-DE" smtClean="0"/>
              <a:t>35</a:t>
            </a:fld>
            <a:endParaRPr lang="de-DE"/>
          </a:p>
        </p:txBody>
      </p:sp>
    </p:spTree>
    <p:extLst>
      <p:ext uri="{BB962C8B-B14F-4D97-AF65-F5344CB8AC3E}">
        <p14:creationId xmlns:p14="http://schemas.microsoft.com/office/powerpoint/2010/main" val="354434658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According to the "Next Generation Process" study conducted by the consultants at  </a:t>
            </a:r>
            <a:r>
              <a:rPr lang="en-US" dirty="0" err="1"/>
              <a:t>Horváth</a:t>
            </a:r>
            <a:r>
              <a:rPr lang="en-US" dirty="0"/>
              <a:t> &amp; Partners, the introduction of RPA is usually based on a four-step model.</a:t>
            </a:r>
            <a:endParaRPr lang="de-DE" dirty="0"/>
          </a:p>
        </p:txBody>
      </p:sp>
      <p:sp>
        <p:nvSpPr>
          <p:cNvPr id="4" name="Foliennummernplatzhalter 3"/>
          <p:cNvSpPr>
            <a:spLocks noGrp="1"/>
          </p:cNvSpPr>
          <p:nvPr>
            <p:ph type="sldNum" sz="quarter" idx="5"/>
          </p:nvPr>
        </p:nvSpPr>
        <p:spPr/>
        <p:txBody>
          <a:bodyPr/>
          <a:lstStyle/>
          <a:p>
            <a:fld id="{A70703F8-8110-4DBB-8A8D-ECA3EB8B4BDE}" type="slidenum">
              <a:rPr lang="de-DE" smtClean="0"/>
              <a:t>36</a:t>
            </a:fld>
            <a:endParaRPr lang="de-DE"/>
          </a:p>
        </p:txBody>
      </p:sp>
    </p:spTree>
    <p:extLst>
      <p:ext uri="{BB962C8B-B14F-4D97-AF65-F5344CB8AC3E}">
        <p14:creationId xmlns:p14="http://schemas.microsoft.com/office/powerpoint/2010/main" val="302154948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It starts with simple automation by means of real robots - an important technology, because the large number of routine processes that can be automated by using them.</a:t>
            </a:r>
          </a:p>
          <a:p>
            <a:endParaRPr lang="en-US" dirty="0"/>
          </a:p>
          <a:p>
            <a:r>
              <a:rPr lang="en-US" dirty="0"/>
              <a:t>RPA software carries out recurring tasks according to clearly defined rules and checks  the reliably of data. </a:t>
            </a:r>
            <a:endParaRPr lang="de-DE" dirty="0"/>
          </a:p>
        </p:txBody>
      </p:sp>
      <p:sp>
        <p:nvSpPr>
          <p:cNvPr id="4" name="Foliennummernplatzhalter 3"/>
          <p:cNvSpPr>
            <a:spLocks noGrp="1"/>
          </p:cNvSpPr>
          <p:nvPr>
            <p:ph type="sldNum" sz="quarter" idx="5"/>
          </p:nvPr>
        </p:nvSpPr>
        <p:spPr/>
        <p:txBody>
          <a:bodyPr/>
          <a:lstStyle/>
          <a:p>
            <a:fld id="{A70703F8-8110-4DBB-8A8D-ECA3EB8B4BDE}" type="slidenum">
              <a:rPr lang="de-DE" smtClean="0"/>
              <a:t>37</a:t>
            </a:fld>
            <a:endParaRPr lang="de-DE"/>
          </a:p>
        </p:txBody>
      </p:sp>
    </p:spTree>
    <p:extLst>
      <p:ext uri="{BB962C8B-B14F-4D97-AF65-F5344CB8AC3E}">
        <p14:creationId xmlns:p14="http://schemas.microsoft.com/office/powerpoint/2010/main" val="88022698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lvl="0">
              <a:defRPr/>
            </a:pPr>
            <a:r>
              <a:rPr lang="en-US" dirty="0"/>
              <a:t>It is only in the second stage that the software gets by without predefined processing rules and learns to structure and process rules on its own. Such systems, also known as cognitive automation, can "read" archived documents or e-mails and categorize unstructured data volumes using digital data training. The more data the software organizes and processes, using machine learning, the faster and more effective the system becomes.</a:t>
            </a:r>
            <a:endParaRPr lang="de-DE" dirty="0"/>
          </a:p>
        </p:txBody>
      </p:sp>
      <p:sp>
        <p:nvSpPr>
          <p:cNvPr id="4" name="Foliennummernplatzhalter 3"/>
          <p:cNvSpPr>
            <a:spLocks noGrp="1"/>
          </p:cNvSpPr>
          <p:nvPr>
            <p:ph type="sldNum" sz="quarter" idx="5"/>
          </p:nvPr>
        </p:nvSpPr>
        <p:spPr/>
        <p:txBody>
          <a:bodyPr/>
          <a:lstStyle/>
          <a:p>
            <a:fld id="{A70703F8-8110-4DBB-8A8D-ECA3EB8B4BDE}" type="slidenum">
              <a:rPr lang="de-DE" smtClean="0"/>
              <a:t>38</a:t>
            </a:fld>
            <a:endParaRPr lang="de-DE"/>
          </a:p>
        </p:txBody>
      </p:sp>
    </p:spTree>
    <p:extLst>
      <p:ext uri="{BB962C8B-B14F-4D97-AF65-F5344CB8AC3E}">
        <p14:creationId xmlns:p14="http://schemas.microsoft.com/office/powerpoint/2010/main" val="122072459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lvl="0">
              <a:defRPr/>
            </a:pPr>
            <a:r>
              <a:rPr lang="en-US" dirty="0"/>
              <a:t>Cognitive Process Automation offers companies the opportunity to extend automation to complex processes characterized by growing volumes of unstructured information. It can thus understand and derive user behavior from data patterns. It is also capable of automatically recognizing changing framework conditions and adapting the algorithm accordingly - in other words, "learning".</a:t>
            </a:r>
            <a:endParaRPr lang="de-DE" dirty="0"/>
          </a:p>
        </p:txBody>
      </p:sp>
      <p:sp>
        <p:nvSpPr>
          <p:cNvPr id="4" name="Foliennummernplatzhalter 3"/>
          <p:cNvSpPr>
            <a:spLocks noGrp="1"/>
          </p:cNvSpPr>
          <p:nvPr>
            <p:ph type="sldNum" sz="quarter" idx="5"/>
          </p:nvPr>
        </p:nvSpPr>
        <p:spPr/>
        <p:txBody>
          <a:bodyPr/>
          <a:lstStyle/>
          <a:p>
            <a:fld id="{A70703F8-8110-4DBB-8A8D-ECA3EB8B4BDE}" type="slidenum">
              <a:rPr lang="de-DE" smtClean="0"/>
              <a:t>39</a:t>
            </a:fld>
            <a:endParaRPr lang="de-DE"/>
          </a:p>
        </p:txBody>
      </p:sp>
    </p:spTree>
    <p:extLst>
      <p:ext uri="{BB962C8B-B14F-4D97-AF65-F5344CB8AC3E}">
        <p14:creationId xmlns:p14="http://schemas.microsoft.com/office/powerpoint/2010/main" val="9401870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Today, </a:t>
            </a:r>
            <a:r>
              <a:rPr lang="de-DE" dirty="0" err="1"/>
              <a:t>everbody‘s</a:t>
            </a:r>
            <a:r>
              <a:rPr lang="de-DE" dirty="0"/>
              <a:t> </a:t>
            </a:r>
            <a:r>
              <a:rPr lang="de-DE" dirty="0" err="1"/>
              <a:t>talking</a:t>
            </a:r>
            <a:r>
              <a:rPr lang="de-DE" dirty="0"/>
              <a:t> </a:t>
            </a:r>
            <a:r>
              <a:rPr lang="de-DE" dirty="0" err="1"/>
              <a:t>about</a:t>
            </a:r>
            <a:r>
              <a:rPr lang="de-DE" dirty="0"/>
              <a:t> </a:t>
            </a:r>
            <a:r>
              <a:rPr lang="de-DE" dirty="0" err="1"/>
              <a:t>the</a:t>
            </a:r>
            <a:r>
              <a:rPr lang="de-DE" dirty="0"/>
              <a:t> Smart Factory </a:t>
            </a:r>
            <a:r>
              <a:rPr lang="de-DE" dirty="0" err="1"/>
              <a:t>where</a:t>
            </a:r>
            <a:r>
              <a:rPr lang="de-DE" dirty="0"/>
              <a:t> </a:t>
            </a:r>
            <a:r>
              <a:rPr lang="de-DE" dirty="0" err="1"/>
              <a:t>everything</a:t>
            </a:r>
            <a:r>
              <a:rPr lang="de-DE" dirty="0"/>
              <a:t> </a:t>
            </a:r>
            <a:r>
              <a:rPr lang="de-DE" dirty="0" err="1"/>
              <a:t>is</a:t>
            </a:r>
            <a:r>
              <a:rPr lang="de-DE" dirty="0"/>
              <a:t> </a:t>
            </a:r>
            <a:r>
              <a:rPr lang="de-DE" dirty="0" err="1"/>
              <a:t>automated</a:t>
            </a:r>
            <a:r>
              <a:rPr lang="de-DE" dirty="0"/>
              <a:t> and </a:t>
            </a:r>
            <a:r>
              <a:rPr lang="de-DE" dirty="0" err="1"/>
              <a:t>the</a:t>
            </a:r>
            <a:r>
              <a:rPr lang="de-DE" dirty="0"/>
              <a:t> </a:t>
            </a:r>
            <a:r>
              <a:rPr lang="de-DE" dirty="0" err="1"/>
              <a:t>costs</a:t>
            </a:r>
            <a:r>
              <a:rPr lang="de-DE" dirty="0"/>
              <a:t> </a:t>
            </a:r>
            <a:r>
              <a:rPr lang="de-DE" dirty="0" err="1"/>
              <a:t>of</a:t>
            </a:r>
            <a:r>
              <a:rPr lang="de-DE" dirty="0"/>
              <a:t> </a:t>
            </a:r>
            <a:r>
              <a:rPr lang="de-DE" dirty="0" err="1"/>
              <a:t>manufacturing</a:t>
            </a:r>
            <a:r>
              <a:rPr lang="de-DE" dirty="0"/>
              <a:t> </a:t>
            </a:r>
            <a:r>
              <a:rPr lang="de-DE" dirty="0" err="1"/>
              <a:t>are</a:t>
            </a:r>
            <a:r>
              <a:rPr lang="de-DE" dirty="0"/>
              <a:t> </a:t>
            </a:r>
            <a:r>
              <a:rPr lang="de-DE" dirty="0" err="1"/>
              <a:t>steadily</a:t>
            </a:r>
            <a:r>
              <a:rPr lang="de-DE" dirty="0"/>
              <a:t> </a:t>
            </a:r>
            <a:r>
              <a:rPr lang="de-DE" dirty="0" err="1"/>
              <a:t>falling</a:t>
            </a:r>
            <a:r>
              <a:rPr lang="de-DE" dirty="0"/>
              <a:t>.</a:t>
            </a:r>
          </a:p>
          <a:p>
            <a:endParaRPr lang="de-DE" dirty="0"/>
          </a:p>
          <a:p>
            <a:r>
              <a:rPr lang="de-DE" dirty="0"/>
              <a:t>But </a:t>
            </a:r>
            <a:r>
              <a:rPr lang="de-DE" dirty="0" err="1"/>
              <a:t>it‘s</a:t>
            </a:r>
            <a:r>
              <a:rPr lang="de-DE" dirty="0"/>
              <a:t> </a:t>
            </a:r>
            <a:r>
              <a:rPr lang="de-DE" dirty="0" err="1"/>
              <a:t>important</a:t>
            </a:r>
            <a:r>
              <a:rPr lang="de-DE" dirty="0"/>
              <a:t> </a:t>
            </a:r>
            <a:r>
              <a:rPr lang="de-DE" dirty="0" err="1"/>
              <a:t>to</a:t>
            </a:r>
            <a:r>
              <a:rPr lang="de-DE" dirty="0"/>
              <a:t> </a:t>
            </a:r>
            <a:r>
              <a:rPr lang="de-DE" dirty="0" err="1"/>
              <a:t>realize</a:t>
            </a:r>
            <a:r>
              <a:rPr lang="de-DE" dirty="0"/>
              <a:t> </a:t>
            </a:r>
            <a:r>
              <a:rPr lang="de-DE" dirty="0" err="1"/>
              <a:t>that</a:t>
            </a:r>
            <a:r>
              <a:rPr lang="de-DE" dirty="0"/>
              <a:t> </a:t>
            </a:r>
            <a:r>
              <a:rPr lang="de-DE" dirty="0" err="1"/>
              <a:t>the</a:t>
            </a:r>
            <a:r>
              <a:rPr lang="de-DE" dirty="0"/>
              <a:t> Smart Factory </a:t>
            </a:r>
            <a:r>
              <a:rPr lang="de-DE" dirty="0" err="1"/>
              <a:t>produces</a:t>
            </a:r>
            <a:r>
              <a:rPr lang="de-DE" dirty="0"/>
              <a:t> </a:t>
            </a:r>
            <a:r>
              <a:rPr lang="de-DE" dirty="0" err="1"/>
              <a:t>one</a:t>
            </a:r>
            <a:r>
              <a:rPr lang="de-DE" dirty="0"/>
              <a:t> </a:t>
            </a:r>
            <a:r>
              <a:rPr lang="de-DE" dirty="0" err="1"/>
              <a:t>thing</a:t>
            </a:r>
            <a:r>
              <a:rPr lang="de-DE" dirty="0"/>
              <a:t> </a:t>
            </a:r>
            <a:r>
              <a:rPr lang="de-DE" dirty="0" err="1"/>
              <a:t>above</a:t>
            </a:r>
            <a:r>
              <a:rPr lang="de-DE" dirty="0"/>
              <a:t> all </a:t>
            </a:r>
            <a:r>
              <a:rPr lang="de-DE" dirty="0" err="1"/>
              <a:t>else</a:t>
            </a:r>
            <a:r>
              <a:rPr lang="de-DE" dirty="0"/>
              <a:t>, </a:t>
            </a:r>
            <a:r>
              <a:rPr lang="de-DE" dirty="0" err="1"/>
              <a:t>namely</a:t>
            </a:r>
            <a:r>
              <a:rPr lang="de-DE" dirty="0"/>
              <a:t> </a:t>
            </a:r>
            <a:r>
              <a:rPr lang="de-DE" dirty="0" err="1"/>
              <a:t>information</a:t>
            </a:r>
            <a:r>
              <a:rPr lang="de-DE" dirty="0"/>
              <a:t> – </a:t>
            </a:r>
            <a:r>
              <a:rPr lang="de-DE" dirty="0" err="1"/>
              <a:t>data</a:t>
            </a:r>
            <a:r>
              <a:rPr lang="de-DE" dirty="0"/>
              <a:t> – </a:t>
            </a:r>
            <a:r>
              <a:rPr lang="de-DE" dirty="0" err="1"/>
              <a:t>the</a:t>
            </a:r>
            <a:r>
              <a:rPr lang="de-DE" dirty="0"/>
              <a:t> </a:t>
            </a:r>
            <a:r>
              <a:rPr lang="de-DE" dirty="0" err="1"/>
              <a:t>new</a:t>
            </a:r>
            <a:r>
              <a:rPr lang="de-DE" dirty="0"/>
              <a:t> </a:t>
            </a:r>
            <a:r>
              <a:rPr lang="de-DE" dirty="0" err="1"/>
              <a:t>crude</a:t>
            </a:r>
            <a:r>
              <a:rPr lang="de-DE" dirty="0"/>
              <a:t> </a:t>
            </a:r>
            <a:r>
              <a:rPr lang="de-DE" dirty="0" err="1"/>
              <a:t>oil</a:t>
            </a:r>
            <a:r>
              <a:rPr lang="de-DE" dirty="0"/>
              <a:t> </a:t>
            </a:r>
            <a:r>
              <a:rPr lang="de-DE" dirty="0" err="1"/>
              <a:t>of</a:t>
            </a:r>
            <a:r>
              <a:rPr lang="de-DE" dirty="0"/>
              <a:t> </a:t>
            </a:r>
            <a:r>
              <a:rPr lang="de-DE" dirty="0" err="1"/>
              <a:t>the</a:t>
            </a:r>
            <a:r>
              <a:rPr lang="de-DE" dirty="0"/>
              <a:t> </a:t>
            </a:r>
            <a:r>
              <a:rPr lang="de-DE" dirty="0" err="1"/>
              <a:t>twentyfirst</a:t>
            </a:r>
            <a:r>
              <a:rPr lang="de-DE" dirty="0"/>
              <a:t> </a:t>
            </a:r>
            <a:r>
              <a:rPr lang="de-DE" dirty="0" err="1"/>
              <a:t>century</a:t>
            </a:r>
            <a:r>
              <a:rPr lang="de-DE" dirty="0"/>
              <a:t>!</a:t>
            </a:r>
          </a:p>
        </p:txBody>
      </p:sp>
      <p:sp>
        <p:nvSpPr>
          <p:cNvPr id="4" name="Foliennummernplatzhalter 3"/>
          <p:cNvSpPr>
            <a:spLocks noGrp="1"/>
          </p:cNvSpPr>
          <p:nvPr>
            <p:ph type="sldNum" sz="quarter" idx="5"/>
          </p:nvPr>
        </p:nvSpPr>
        <p:spPr/>
        <p:txBody>
          <a:bodyPr/>
          <a:lstStyle/>
          <a:p>
            <a:fld id="{D313751E-0F9D-46B1-8A72-06215A336F09}" type="slidenum">
              <a:rPr lang="de-DE" smtClean="0"/>
              <a:t>4</a:t>
            </a:fld>
            <a:endParaRPr lang="de-DE"/>
          </a:p>
        </p:txBody>
      </p:sp>
    </p:spTree>
    <p:extLst>
      <p:ext uri="{BB962C8B-B14F-4D97-AF65-F5344CB8AC3E}">
        <p14:creationId xmlns:p14="http://schemas.microsoft.com/office/powerpoint/2010/main" val="208290829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Most companies lack experience with the third stage of automation which involves the use of digital assistants. But they are curious: Only 29 percent of the companies surveyed by </a:t>
            </a:r>
            <a:r>
              <a:rPr lang="en-US" dirty="0" err="1"/>
              <a:t>Horváth</a:t>
            </a:r>
            <a:r>
              <a:rPr lang="en-US" dirty="0"/>
              <a:t> &amp; Partners have worked with Digital Assistants before, but 75 percent intend to do so soon. Digital assistants recognize spoken and written language and can understand the information contained in it. They extract relevant data, process it further and act as a link between people and the system. Think “Alexia for the </a:t>
            </a:r>
            <a:r>
              <a:rPr lang="en-US" dirty="0" err="1"/>
              <a:t>shopfloor</a:t>
            </a:r>
            <a:r>
              <a:rPr lang="en-US" dirty="0"/>
              <a:t>”.</a:t>
            </a:r>
          </a:p>
          <a:p>
            <a:r>
              <a:rPr lang="en-US" dirty="0"/>
              <a:t>Over time, the assistants learn to independently detect anomalies in the data and can proactively inform their human masters. Cognitive RPA systems can also include advanced analysis and machine learning. They adapt to new circumstances; a crucial difference compared to many traditional IT solutions, which often need to be completely reprogrammed before they can handle new tasks or situations.</a:t>
            </a:r>
            <a:endParaRPr lang="de-DE" dirty="0"/>
          </a:p>
          <a:p>
            <a:endParaRPr lang="de-DE" dirty="0"/>
          </a:p>
        </p:txBody>
      </p:sp>
      <p:sp>
        <p:nvSpPr>
          <p:cNvPr id="4" name="Foliennummernplatzhalter 3"/>
          <p:cNvSpPr>
            <a:spLocks noGrp="1"/>
          </p:cNvSpPr>
          <p:nvPr>
            <p:ph type="sldNum" sz="quarter" idx="5"/>
          </p:nvPr>
        </p:nvSpPr>
        <p:spPr/>
        <p:txBody>
          <a:bodyPr/>
          <a:lstStyle/>
          <a:p>
            <a:fld id="{A70703F8-8110-4DBB-8A8D-ECA3EB8B4BDE}" type="slidenum">
              <a:rPr lang="de-DE" smtClean="0"/>
              <a:t>40</a:t>
            </a:fld>
            <a:endParaRPr lang="de-DE"/>
          </a:p>
        </p:txBody>
      </p:sp>
    </p:spTree>
    <p:extLst>
      <p:ext uri="{BB962C8B-B14F-4D97-AF65-F5344CB8AC3E}">
        <p14:creationId xmlns:p14="http://schemas.microsoft.com/office/powerpoint/2010/main" val="358307133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Digital </a:t>
            </a:r>
            <a:r>
              <a:rPr lang="de-DE" dirty="0" err="1"/>
              <a:t>Assistants</a:t>
            </a:r>
            <a:r>
              <a:rPr lang="de-DE" dirty="0"/>
              <a:t> </a:t>
            </a:r>
            <a:r>
              <a:rPr lang="de-DE" dirty="0" err="1"/>
              <a:t>come</a:t>
            </a:r>
            <a:r>
              <a:rPr lang="de-DE" dirty="0"/>
              <a:t> in </a:t>
            </a:r>
            <a:r>
              <a:rPr lang="de-DE" dirty="0" err="1"/>
              <a:t>many</a:t>
            </a:r>
            <a:r>
              <a:rPr lang="de-DE" dirty="0"/>
              <a:t> </a:t>
            </a:r>
            <a:r>
              <a:rPr lang="de-DE" dirty="0" err="1"/>
              <a:t>sizes</a:t>
            </a:r>
            <a:r>
              <a:rPr lang="de-DE" dirty="0"/>
              <a:t>, </a:t>
            </a:r>
            <a:r>
              <a:rPr lang="de-DE" dirty="0" err="1"/>
              <a:t>shapes</a:t>
            </a:r>
            <a:r>
              <a:rPr lang="de-DE" dirty="0"/>
              <a:t> and </a:t>
            </a:r>
            <a:r>
              <a:rPr lang="de-DE" dirty="0" err="1"/>
              <a:t>forms</a:t>
            </a:r>
            <a:r>
              <a:rPr lang="de-DE" dirty="0"/>
              <a:t>. </a:t>
            </a:r>
            <a:r>
              <a:rPr lang="de-DE" dirty="0" err="1"/>
              <a:t>Their</a:t>
            </a:r>
            <a:r>
              <a:rPr lang="de-DE" dirty="0"/>
              <a:t> </a:t>
            </a:r>
            <a:r>
              <a:rPr lang="de-DE" dirty="0" err="1"/>
              <a:t>common</a:t>
            </a:r>
            <a:r>
              <a:rPr lang="de-DE" dirty="0"/>
              <a:t> </a:t>
            </a:r>
            <a:r>
              <a:rPr lang="de-DE" dirty="0" err="1"/>
              <a:t>goal</a:t>
            </a:r>
            <a:r>
              <a:rPr lang="de-DE" dirty="0"/>
              <a:t> </a:t>
            </a:r>
            <a:r>
              <a:rPr lang="de-DE" dirty="0" err="1"/>
              <a:t>is</a:t>
            </a:r>
            <a:r>
              <a:rPr lang="de-DE" dirty="0"/>
              <a:t> </a:t>
            </a:r>
            <a:r>
              <a:rPr lang="de-DE" dirty="0" err="1"/>
              <a:t>to</a:t>
            </a:r>
            <a:r>
              <a:rPr lang="de-DE" dirty="0"/>
              <a:t> </a:t>
            </a:r>
            <a:r>
              <a:rPr lang="de-DE" dirty="0" err="1"/>
              <a:t>enable</a:t>
            </a:r>
            <a:r>
              <a:rPr lang="de-DE" dirty="0"/>
              <a:t> </a:t>
            </a:r>
            <a:r>
              <a:rPr lang="de-DE" dirty="0" err="1"/>
              <a:t>humans</a:t>
            </a:r>
            <a:r>
              <a:rPr lang="de-DE" dirty="0"/>
              <a:t>, </a:t>
            </a:r>
            <a:r>
              <a:rPr lang="de-DE" dirty="0" err="1"/>
              <a:t>for</a:t>
            </a:r>
            <a:r>
              <a:rPr lang="de-DE" dirty="0"/>
              <a:t> </a:t>
            </a:r>
            <a:r>
              <a:rPr lang="de-DE" dirty="0" err="1"/>
              <a:t>instance</a:t>
            </a:r>
            <a:r>
              <a:rPr lang="de-DE" dirty="0"/>
              <a:t> </a:t>
            </a:r>
            <a:r>
              <a:rPr lang="de-DE" dirty="0" err="1"/>
              <a:t>by</a:t>
            </a:r>
            <a:r>
              <a:rPr lang="de-DE" dirty="0"/>
              <a:t> </a:t>
            </a:r>
            <a:r>
              <a:rPr lang="de-DE" dirty="0" err="1"/>
              <a:t>better</a:t>
            </a:r>
            <a:r>
              <a:rPr lang="de-DE" dirty="0"/>
              <a:t> </a:t>
            </a:r>
            <a:r>
              <a:rPr lang="de-DE" dirty="0" err="1"/>
              <a:t>synchronizing</a:t>
            </a:r>
            <a:r>
              <a:rPr lang="de-DE" dirty="0"/>
              <a:t> </a:t>
            </a:r>
            <a:r>
              <a:rPr lang="de-DE" dirty="0" err="1"/>
              <a:t>the</a:t>
            </a:r>
            <a:r>
              <a:rPr lang="de-DE" dirty="0"/>
              <a:t> </a:t>
            </a:r>
            <a:r>
              <a:rPr lang="de-DE" dirty="0" err="1"/>
              <a:t>delivery</a:t>
            </a:r>
            <a:r>
              <a:rPr lang="de-DE" dirty="0"/>
              <a:t> </a:t>
            </a:r>
            <a:r>
              <a:rPr lang="de-DE" dirty="0" err="1"/>
              <a:t>of</a:t>
            </a:r>
            <a:r>
              <a:rPr lang="de-DE" dirty="0"/>
              <a:t> </a:t>
            </a:r>
            <a:r>
              <a:rPr lang="de-DE" dirty="0" err="1"/>
              <a:t>parts</a:t>
            </a:r>
            <a:r>
              <a:rPr lang="de-DE" dirty="0"/>
              <a:t> and </a:t>
            </a:r>
            <a:r>
              <a:rPr lang="de-DE" dirty="0" err="1"/>
              <a:t>resources</a:t>
            </a:r>
            <a:r>
              <a:rPr lang="de-DE" dirty="0"/>
              <a:t> </a:t>
            </a:r>
            <a:r>
              <a:rPr lang="de-DE" dirty="0" err="1"/>
              <a:t>to</a:t>
            </a:r>
            <a:r>
              <a:rPr lang="de-DE" dirty="0"/>
              <a:t> </a:t>
            </a:r>
            <a:r>
              <a:rPr lang="de-DE" dirty="0" err="1"/>
              <a:t>the</a:t>
            </a:r>
            <a:r>
              <a:rPr lang="de-DE" dirty="0"/>
              <a:t> </a:t>
            </a:r>
            <a:r>
              <a:rPr lang="de-DE" dirty="0" err="1"/>
              <a:t>factory</a:t>
            </a:r>
            <a:r>
              <a:rPr lang="de-DE" dirty="0"/>
              <a:t>. </a:t>
            </a:r>
            <a:r>
              <a:rPr lang="de-DE" dirty="0" err="1"/>
              <a:t>Extoskeletons</a:t>
            </a:r>
            <a:r>
              <a:rPr lang="de-DE" dirty="0"/>
              <a:t> </a:t>
            </a:r>
            <a:r>
              <a:rPr lang="de-DE" dirty="0" err="1"/>
              <a:t>can</a:t>
            </a:r>
            <a:r>
              <a:rPr lang="de-DE" dirty="0"/>
              <a:t> </a:t>
            </a:r>
            <a:r>
              <a:rPr lang="de-DE" dirty="0" err="1"/>
              <a:t>be</a:t>
            </a:r>
            <a:r>
              <a:rPr lang="de-DE" dirty="0"/>
              <a:t> </a:t>
            </a:r>
            <a:r>
              <a:rPr lang="de-DE" dirty="0" err="1"/>
              <a:t>used</a:t>
            </a:r>
            <a:r>
              <a:rPr lang="de-DE" dirty="0"/>
              <a:t> </a:t>
            </a:r>
            <a:r>
              <a:rPr lang="de-DE" dirty="0" err="1"/>
              <a:t>wherever</a:t>
            </a:r>
            <a:r>
              <a:rPr lang="de-DE" dirty="0"/>
              <a:t> human </a:t>
            </a:r>
            <a:r>
              <a:rPr lang="de-DE" dirty="0" err="1"/>
              <a:t>labor</a:t>
            </a:r>
            <a:r>
              <a:rPr lang="de-DE" dirty="0"/>
              <a:t> </a:t>
            </a:r>
            <a:r>
              <a:rPr lang="de-DE" dirty="0" err="1"/>
              <a:t>cannot</a:t>
            </a:r>
            <a:r>
              <a:rPr lang="de-DE" dirty="0"/>
              <a:t> </a:t>
            </a:r>
            <a:r>
              <a:rPr lang="de-DE" dirty="0" err="1"/>
              <a:t>be</a:t>
            </a:r>
            <a:r>
              <a:rPr lang="de-DE" dirty="0"/>
              <a:t> </a:t>
            </a:r>
            <a:r>
              <a:rPr lang="de-DE" dirty="0" err="1"/>
              <a:t>sensibly</a:t>
            </a:r>
            <a:r>
              <a:rPr lang="de-DE" dirty="0"/>
              <a:t> </a:t>
            </a:r>
            <a:r>
              <a:rPr lang="de-DE" dirty="0" err="1"/>
              <a:t>replaced</a:t>
            </a:r>
            <a:r>
              <a:rPr lang="de-DE" dirty="0"/>
              <a:t> </a:t>
            </a:r>
            <a:r>
              <a:rPr lang="de-DE" dirty="0" err="1"/>
              <a:t>by</a:t>
            </a:r>
            <a:r>
              <a:rPr lang="de-DE" dirty="0"/>
              <a:t> </a:t>
            </a:r>
            <a:r>
              <a:rPr lang="de-DE" dirty="0" err="1"/>
              <a:t>full</a:t>
            </a:r>
            <a:r>
              <a:rPr lang="de-DE" dirty="0"/>
              <a:t> </a:t>
            </a:r>
            <a:r>
              <a:rPr lang="de-DE" dirty="0" err="1"/>
              <a:t>automation</a:t>
            </a:r>
            <a:r>
              <a:rPr lang="de-DE" dirty="0"/>
              <a:t> </a:t>
            </a:r>
            <a:r>
              <a:rPr lang="de-DE" dirty="0" err="1"/>
              <a:t>or</a:t>
            </a:r>
            <a:r>
              <a:rPr lang="de-DE" dirty="0"/>
              <a:t> </a:t>
            </a:r>
            <a:r>
              <a:rPr lang="de-DE" dirty="0" err="1"/>
              <a:t>robotic</a:t>
            </a:r>
            <a:r>
              <a:rPr lang="de-DE" dirty="0"/>
              <a:t> </a:t>
            </a:r>
            <a:r>
              <a:rPr lang="de-DE" dirty="0" err="1"/>
              <a:t>systems</a:t>
            </a:r>
            <a:r>
              <a:rPr lang="de-DE" dirty="0"/>
              <a:t>. </a:t>
            </a:r>
          </a:p>
        </p:txBody>
      </p:sp>
      <p:sp>
        <p:nvSpPr>
          <p:cNvPr id="4" name="Foliennummernplatzhalter 3"/>
          <p:cNvSpPr>
            <a:spLocks noGrp="1"/>
          </p:cNvSpPr>
          <p:nvPr>
            <p:ph type="sldNum" sz="quarter" idx="5"/>
          </p:nvPr>
        </p:nvSpPr>
        <p:spPr/>
        <p:txBody>
          <a:bodyPr/>
          <a:lstStyle/>
          <a:p>
            <a:fld id="{D313751E-0F9D-46B1-8A72-06215A336F09}" type="slidenum">
              <a:rPr lang="de-DE" smtClean="0"/>
              <a:t>41</a:t>
            </a:fld>
            <a:endParaRPr lang="de-DE"/>
          </a:p>
        </p:txBody>
      </p:sp>
    </p:spTree>
    <p:extLst>
      <p:ext uri="{BB962C8B-B14F-4D97-AF65-F5344CB8AC3E}">
        <p14:creationId xmlns:p14="http://schemas.microsoft.com/office/powerpoint/2010/main" val="338117373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The fourth and highest level of automation is reached when intelligent software can act independently and initiate processes. To date, most Western companies lack almost any experience with such so-called autonomous agent systems. These can make decisions without human intervention and control processes independently. </a:t>
            </a:r>
          </a:p>
          <a:p>
            <a:endParaRPr lang="en-US" dirty="0"/>
          </a:p>
          <a:p>
            <a:r>
              <a:rPr lang="en-US" dirty="0"/>
              <a:t>They can process huge masses of data very quickly, which will make them irreplaceable in the field of predictive analytics. Unfortunately, however, only two percent of companies surveyed already work with such autonomous systems, and another three percent have started testing. This will have to change for many companies if they want to remain internationally competitive in the long term.</a:t>
            </a:r>
            <a:endParaRPr lang="de-DE" dirty="0"/>
          </a:p>
        </p:txBody>
      </p:sp>
      <p:sp>
        <p:nvSpPr>
          <p:cNvPr id="4" name="Foliennummernplatzhalter 3"/>
          <p:cNvSpPr>
            <a:spLocks noGrp="1"/>
          </p:cNvSpPr>
          <p:nvPr>
            <p:ph type="sldNum" sz="quarter" idx="5"/>
          </p:nvPr>
        </p:nvSpPr>
        <p:spPr/>
        <p:txBody>
          <a:bodyPr/>
          <a:lstStyle/>
          <a:p>
            <a:fld id="{A70703F8-8110-4DBB-8A8D-ECA3EB8B4BDE}" type="slidenum">
              <a:rPr lang="de-DE" smtClean="0"/>
              <a:t>42</a:t>
            </a:fld>
            <a:endParaRPr lang="de-DE"/>
          </a:p>
        </p:txBody>
      </p:sp>
    </p:spTree>
    <p:extLst>
      <p:ext uri="{BB962C8B-B14F-4D97-AF65-F5344CB8AC3E}">
        <p14:creationId xmlns:p14="http://schemas.microsoft.com/office/powerpoint/2010/main" val="351191983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Robots in factories are nothing new, of course. Traditionally, they work in specially designated areas behind protective fences so as not to endanger their human colleagues. They manufacture their workpieces as the programmers intended, without direct contact with humans.</a:t>
            </a:r>
            <a:endParaRPr lang="de-DE" dirty="0"/>
          </a:p>
          <a:p>
            <a:endParaRPr lang="de-DE" dirty="0"/>
          </a:p>
          <a:p>
            <a:r>
              <a:rPr lang="de-DE" dirty="0"/>
              <a:t>A </a:t>
            </a:r>
            <a:r>
              <a:rPr lang="de-DE" dirty="0" err="1"/>
              <a:t>new</a:t>
            </a:r>
            <a:r>
              <a:rPr lang="de-DE" dirty="0"/>
              <a:t> </a:t>
            </a:r>
            <a:r>
              <a:rPr lang="de-DE" dirty="0" err="1"/>
              <a:t>generation</a:t>
            </a:r>
            <a:r>
              <a:rPr lang="de-DE" dirty="0"/>
              <a:t> </a:t>
            </a:r>
            <a:r>
              <a:rPr lang="de-DE" dirty="0" err="1"/>
              <a:t>of</a:t>
            </a:r>
            <a:r>
              <a:rPr lang="de-DE" dirty="0"/>
              <a:t> </a:t>
            </a:r>
            <a:r>
              <a:rPr lang="de-DE" dirty="0" err="1"/>
              <a:t>robots</a:t>
            </a:r>
            <a:r>
              <a:rPr lang="de-DE" dirty="0"/>
              <a:t> </a:t>
            </a:r>
            <a:r>
              <a:rPr lang="de-DE" dirty="0" err="1"/>
              <a:t>designed</a:t>
            </a:r>
            <a:r>
              <a:rPr lang="de-DE" dirty="0"/>
              <a:t> </a:t>
            </a:r>
            <a:r>
              <a:rPr lang="de-DE" dirty="0" err="1"/>
              <a:t>to</a:t>
            </a:r>
            <a:r>
              <a:rPr lang="de-DE" dirty="0"/>
              <a:t> </a:t>
            </a:r>
            <a:r>
              <a:rPr lang="de-DE" dirty="0" err="1"/>
              <a:t>work</a:t>
            </a:r>
            <a:r>
              <a:rPr lang="de-DE" dirty="0"/>
              <a:t> </a:t>
            </a:r>
            <a:r>
              <a:rPr lang="de-DE" dirty="0" err="1"/>
              <a:t>directly</a:t>
            </a:r>
            <a:r>
              <a:rPr lang="de-DE" dirty="0"/>
              <a:t> </a:t>
            </a:r>
            <a:r>
              <a:rPr lang="de-DE" dirty="0" err="1"/>
              <a:t>with</a:t>
            </a:r>
            <a:r>
              <a:rPr lang="de-DE" dirty="0"/>
              <a:t> </a:t>
            </a:r>
            <a:r>
              <a:rPr lang="de-DE" dirty="0" err="1"/>
              <a:t>humans</a:t>
            </a:r>
            <a:r>
              <a:rPr lang="de-DE" dirty="0"/>
              <a:t> </a:t>
            </a:r>
            <a:r>
              <a:rPr lang="de-DE" dirty="0" err="1"/>
              <a:t>are</a:t>
            </a:r>
            <a:r>
              <a:rPr lang="de-DE" dirty="0"/>
              <a:t> </a:t>
            </a:r>
            <a:r>
              <a:rPr lang="de-DE" dirty="0" err="1"/>
              <a:t>sometimes</a:t>
            </a:r>
            <a:r>
              <a:rPr lang="de-DE" dirty="0"/>
              <a:t> </a:t>
            </a:r>
            <a:r>
              <a:rPr lang="de-DE" dirty="0" err="1"/>
              <a:t>called</a:t>
            </a:r>
            <a:r>
              <a:rPr lang="de-DE" dirty="0"/>
              <a:t> „</a:t>
            </a:r>
            <a:r>
              <a:rPr lang="de-DE" dirty="0" err="1"/>
              <a:t>Cobots</a:t>
            </a:r>
            <a:r>
              <a:rPr lang="de-DE" dirty="0"/>
              <a:t>“. KUKA AG, a German </a:t>
            </a:r>
            <a:r>
              <a:rPr lang="de-DE" dirty="0" err="1"/>
              <a:t>robotics</a:t>
            </a:r>
            <a:r>
              <a:rPr lang="de-DE" dirty="0"/>
              <a:t> </a:t>
            </a:r>
            <a:r>
              <a:rPr lang="de-DE" dirty="0" err="1"/>
              <a:t>specialist</a:t>
            </a:r>
            <a:r>
              <a:rPr lang="de-DE" dirty="0"/>
              <a:t> </a:t>
            </a:r>
            <a:r>
              <a:rPr lang="de-DE" dirty="0" err="1"/>
              <a:t>now</a:t>
            </a:r>
            <a:r>
              <a:rPr lang="de-DE" dirty="0"/>
              <a:t> </a:t>
            </a:r>
            <a:r>
              <a:rPr lang="de-DE" dirty="0" err="1"/>
              <a:t>owned</a:t>
            </a:r>
            <a:r>
              <a:rPr lang="de-DE" dirty="0"/>
              <a:t> </a:t>
            </a:r>
            <a:r>
              <a:rPr lang="de-DE" dirty="0" err="1"/>
              <a:t>by</a:t>
            </a:r>
            <a:r>
              <a:rPr lang="de-DE" dirty="0"/>
              <a:t> </a:t>
            </a:r>
            <a:r>
              <a:rPr lang="de-DE" dirty="0" err="1"/>
              <a:t>the</a:t>
            </a:r>
            <a:r>
              <a:rPr lang="de-DE" dirty="0"/>
              <a:t> Chinese  </a:t>
            </a:r>
            <a:r>
              <a:rPr lang="de-DE" dirty="0" err="1"/>
              <a:t>Midea</a:t>
            </a:r>
            <a:r>
              <a:rPr lang="de-DE" dirty="0"/>
              <a:t> Group, </a:t>
            </a:r>
            <a:r>
              <a:rPr lang="de-DE" dirty="0" err="1"/>
              <a:t>uses</a:t>
            </a:r>
            <a:r>
              <a:rPr lang="de-DE" dirty="0"/>
              <a:t> open </a:t>
            </a:r>
            <a:r>
              <a:rPr lang="de-DE" dirty="0" err="1"/>
              <a:t>interfaces</a:t>
            </a:r>
            <a:r>
              <a:rPr lang="de-DE" dirty="0"/>
              <a:t> </a:t>
            </a:r>
            <a:r>
              <a:rPr lang="de-DE" dirty="0" err="1"/>
              <a:t>to</a:t>
            </a:r>
            <a:r>
              <a:rPr lang="de-DE" dirty="0"/>
              <a:t> </a:t>
            </a:r>
            <a:r>
              <a:rPr lang="de-DE" dirty="0" err="1"/>
              <a:t>make</a:t>
            </a:r>
            <a:r>
              <a:rPr lang="de-DE" dirty="0"/>
              <a:t> </a:t>
            </a:r>
            <a:r>
              <a:rPr lang="de-DE" dirty="0" err="1"/>
              <a:t>cobots</a:t>
            </a:r>
            <a:r>
              <a:rPr lang="de-DE" dirty="0"/>
              <a:t> an integral </a:t>
            </a:r>
            <a:r>
              <a:rPr lang="de-DE" dirty="0" err="1"/>
              <a:t>part</a:t>
            </a:r>
            <a:r>
              <a:rPr lang="de-DE" dirty="0"/>
              <a:t> </a:t>
            </a:r>
            <a:r>
              <a:rPr lang="de-DE" dirty="0" err="1"/>
              <a:t>of</a:t>
            </a:r>
            <a:r>
              <a:rPr lang="de-DE" dirty="0"/>
              <a:t> IoT and Industry 4.0 </a:t>
            </a:r>
            <a:r>
              <a:rPr lang="de-DE" dirty="0" err="1"/>
              <a:t>environments</a:t>
            </a:r>
            <a:r>
              <a:rPr lang="de-DE" dirty="0"/>
              <a:t>. </a:t>
            </a:r>
          </a:p>
          <a:p>
            <a:endParaRPr lang="de-DE" dirty="0"/>
          </a:p>
          <a:p>
            <a:r>
              <a:rPr lang="de-DE" dirty="0" err="1"/>
              <a:t>To</a:t>
            </a:r>
            <a:r>
              <a:rPr lang="de-DE" dirty="0"/>
              <a:t> </a:t>
            </a:r>
            <a:r>
              <a:rPr lang="de-DE" dirty="0" err="1"/>
              <a:t>complement</a:t>
            </a:r>
            <a:r>
              <a:rPr lang="de-DE" dirty="0"/>
              <a:t> </a:t>
            </a:r>
            <a:r>
              <a:rPr lang="de-DE" dirty="0" err="1"/>
              <a:t>existing</a:t>
            </a:r>
            <a:r>
              <a:rPr lang="de-DE" dirty="0"/>
              <a:t> </a:t>
            </a:r>
            <a:r>
              <a:rPr lang="de-DE" dirty="0" err="1"/>
              <a:t>mechatronics</a:t>
            </a:r>
            <a:r>
              <a:rPr lang="de-DE" dirty="0"/>
              <a:t> </a:t>
            </a:r>
            <a:r>
              <a:rPr lang="de-DE" dirty="0" err="1"/>
              <a:t>systems</a:t>
            </a:r>
            <a:r>
              <a:rPr lang="de-DE" dirty="0"/>
              <a:t>, KUKA </a:t>
            </a:r>
            <a:r>
              <a:rPr lang="de-DE" dirty="0" err="1"/>
              <a:t>uses</a:t>
            </a:r>
            <a:r>
              <a:rPr lang="de-DE" dirty="0"/>
              <a:t> a </a:t>
            </a:r>
            <a:r>
              <a:rPr lang="de-DE" dirty="0" err="1"/>
              <a:t>cloud-based</a:t>
            </a:r>
            <a:r>
              <a:rPr lang="de-DE" dirty="0"/>
              <a:t> </a:t>
            </a:r>
            <a:r>
              <a:rPr lang="de-DE" dirty="0" err="1"/>
              <a:t>analysis</a:t>
            </a:r>
            <a:r>
              <a:rPr lang="de-DE" dirty="0"/>
              <a:t> and </a:t>
            </a:r>
            <a:r>
              <a:rPr lang="de-DE" dirty="0" err="1"/>
              <a:t>intelligence</a:t>
            </a:r>
            <a:r>
              <a:rPr lang="de-DE" dirty="0"/>
              <a:t> </a:t>
            </a:r>
            <a:r>
              <a:rPr lang="de-DE" dirty="0" err="1"/>
              <a:t>platform</a:t>
            </a:r>
            <a:r>
              <a:rPr lang="de-DE" dirty="0"/>
              <a:t> </a:t>
            </a:r>
            <a:r>
              <a:rPr lang="de-DE" dirty="0" err="1"/>
              <a:t>called</a:t>
            </a:r>
            <a:r>
              <a:rPr lang="de-DE" dirty="0"/>
              <a:t> KUKA Connect </a:t>
            </a:r>
            <a:r>
              <a:rPr lang="de-DE" dirty="0" err="1"/>
              <a:t>that</a:t>
            </a:r>
            <a:r>
              <a:rPr lang="de-DE" dirty="0"/>
              <a:t> </a:t>
            </a:r>
            <a:r>
              <a:rPr lang="de-DE" dirty="0" err="1"/>
              <a:t>harvests</a:t>
            </a:r>
            <a:r>
              <a:rPr lang="de-DE" dirty="0"/>
              <a:t> </a:t>
            </a:r>
            <a:r>
              <a:rPr lang="de-DE" dirty="0" err="1"/>
              <a:t>data</a:t>
            </a:r>
            <a:r>
              <a:rPr lang="de-DE" dirty="0"/>
              <a:t> </a:t>
            </a:r>
            <a:r>
              <a:rPr lang="de-DE" dirty="0" err="1"/>
              <a:t>through</a:t>
            </a:r>
            <a:r>
              <a:rPr lang="de-DE" dirty="0"/>
              <a:t> </a:t>
            </a:r>
            <a:r>
              <a:rPr lang="de-DE" dirty="0" err="1"/>
              <a:t>their</a:t>
            </a:r>
            <a:r>
              <a:rPr lang="de-DE" dirty="0"/>
              <a:t> </a:t>
            </a:r>
            <a:r>
              <a:rPr lang="de-DE" dirty="0" err="1"/>
              <a:t>fleet</a:t>
            </a:r>
            <a:r>
              <a:rPr lang="de-DE" dirty="0"/>
              <a:t> </a:t>
            </a:r>
            <a:r>
              <a:rPr lang="de-DE" dirty="0" err="1"/>
              <a:t>of</a:t>
            </a:r>
            <a:r>
              <a:rPr lang="de-DE" dirty="0"/>
              <a:t> </a:t>
            </a:r>
            <a:r>
              <a:rPr lang="de-DE" dirty="0" err="1"/>
              <a:t>cobots</a:t>
            </a:r>
            <a:r>
              <a:rPr lang="de-DE" dirty="0"/>
              <a:t> on </a:t>
            </a:r>
            <a:r>
              <a:rPr lang="de-DE" dirty="0" err="1"/>
              <a:t>the</a:t>
            </a:r>
            <a:r>
              <a:rPr lang="de-DE" dirty="0"/>
              <a:t> </a:t>
            </a:r>
            <a:r>
              <a:rPr lang="de-DE" dirty="0" err="1"/>
              <a:t>shopfloor</a:t>
            </a:r>
            <a:r>
              <a:rPr lang="de-DE" dirty="0"/>
              <a:t> and </a:t>
            </a:r>
            <a:r>
              <a:rPr lang="de-DE" dirty="0" err="1"/>
              <a:t>makes</a:t>
            </a:r>
            <a:r>
              <a:rPr lang="de-DE" dirty="0"/>
              <a:t> </a:t>
            </a:r>
            <a:r>
              <a:rPr lang="de-DE" dirty="0" err="1"/>
              <a:t>it</a:t>
            </a:r>
            <a:r>
              <a:rPr lang="de-DE" dirty="0"/>
              <a:t> </a:t>
            </a:r>
            <a:r>
              <a:rPr lang="de-DE" dirty="0" err="1"/>
              <a:t>accessible</a:t>
            </a:r>
            <a:r>
              <a:rPr lang="de-DE" dirty="0"/>
              <a:t> </a:t>
            </a:r>
            <a:r>
              <a:rPr lang="de-DE" dirty="0" err="1"/>
              <a:t>anytime</a:t>
            </a:r>
            <a:r>
              <a:rPr lang="de-DE" dirty="0"/>
              <a:t>, </a:t>
            </a:r>
            <a:r>
              <a:rPr lang="de-DE" dirty="0" err="1"/>
              <a:t>anywhere</a:t>
            </a:r>
            <a:r>
              <a:rPr lang="de-DE" dirty="0"/>
              <a:t> from </a:t>
            </a:r>
            <a:r>
              <a:rPr lang="de-DE" dirty="0" err="1"/>
              <a:t>any</a:t>
            </a:r>
            <a:r>
              <a:rPr lang="de-DE" dirty="0"/>
              <a:t> </a:t>
            </a:r>
            <a:r>
              <a:rPr lang="de-DE" dirty="0" err="1"/>
              <a:t>device</a:t>
            </a:r>
            <a:r>
              <a:rPr lang="de-DE" dirty="0"/>
              <a:t>. This, </a:t>
            </a:r>
            <a:r>
              <a:rPr lang="de-DE" dirty="0" err="1"/>
              <a:t>they</a:t>
            </a:r>
            <a:r>
              <a:rPr lang="de-DE" dirty="0"/>
              <a:t> </a:t>
            </a:r>
            <a:r>
              <a:rPr lang="de-DE" dirty="0" err="1"/>
              <a:t>believe</a:t>
            </a:r>
            <a:r>
              <a:rPr lang="de-DE" dirty="0"/>
              <a:t>, </a:t>
            </a:r>
            <a:r>
              <a:rPr lang="de-DE" dirty="0" err="1"/>
              <a:t>points</a:t>
            </a:r>
            <a:r>
              <a:rPr lang="de-DE" dirty="0"/>
              <a:t> </a:t>
            </a:r>
            <a:r>
              <a:rPr lang="de-DE" dirty="0" err="1"/>
              <a:t>towards</a:t>
            </a:r>
            <a:r>
              <a:rPr lang="de-DE" dirty="0"/>
              <a:t> a </a:t>
            </a:r>
            <a:r>
              <a:rPr lang="de-DE" dirty="0" err="1"/>
              <a:t>future</a:t>
            </a:r>
            <a:r>
              <a:rPr lang="de-DE" dirty="0"/>
              <a:t> </a:t>
            </a:r>
            <a:r>
              <a:rPr lang="de-DE" dirty="0" err="1"/>
              <a:t>of</a:t>
            </a:r>
            <a:r>
              <a:rPr lang="de-DE" dirty="0"/>
              <a:t> </a:t>
            </a:r>
            <a:r>
              <a:rPr lang="de-DE" dirty="0" err="1"/>
              <a:t>robot-centric</a:t>
            </a:r>
            <a:r>
              <a:rPr lang="de-DE" dirty="0"/>
              <a:t> AI and </a:t>
            </a:r>
            <a:r>
              <a:rPr lang="de-DE" dirty="0" err="1"/>
              <a:t>industry</a:t>
            </a:r>
            <a:r>
              <a:rPr lang="de-DE" dirty="0"/>
              <a:t> </a:t>
            </a:r>
            <a:r>
              <a:rPr lang="de-DE" dirty="0" err="1"/>
              <a:t>solutions</a:t>
            </a:r>
            <a:r>
              <a:rPr lang="de-DE" dirty="0"/>
              <a:t> </a:t>
            </a:r>
            <a:r>
              <a:rPr lang="de-DE" dirty="0" err="1"/>
              <a:t>aimed</a:t>
            </a:r>
            <a:r>
              <a:rPr lang="de-DE" dirty="0"/>
              <a:t> at </a:t>
            </a:r>
            <a:r>
              <a:rPr lang="de-DE" dirty="0" err="1"/>
              <a:t>creating</a:t>
            </a:r>
            <a:r>
              <a:rPr lang="de-DE" dirty="0"/>
              <a:t> </a:t>
            </a:r>
            <a:r>
              <a:rPr lang="de-DE" dirty="0" err="1"/>
              <a:t>the</a:t>
            </a:r>
            <a:r>
              <a:rPr lang="de-DE" dirty="0"/>
              <a:t> </a:t>
            </a:r>
            <a:r>
              <a:rPr lang="de-DE" dirty="0" err="1"/>
              <a:t>factory</a:t>
            </a:r>
            <a:r>
              <a:rPr lang="de-DE" dirty="0"/>
              <a:t> </a:t>
            </a:r>
            <a:r>
              <a:rPr lang="de-DE" dirty="0" err="1"/>
              <a:t>of</a:t>
            </a:r>
            <a:r>
              <a:rPr lang="de-DE" dirty="0"/>
              <a:t> </a:t>
            </a:r>
            <a:r>
              <a:rPr lang="de-DE" dirty="0" err="1"/>
              <a:t>tomorrow</a:t>
            </a:r>
            <a:r>
              <a:rPr lang="de-DE" dirty="0"/>
              <a:t>.</a:t>
            </a:r>
          </a:p>
        </p:txBody>
      </p:sp>
      <p:sp>
        <p:nvSpPr>
          <p:cNvPr id="4" name="Foliennummernplatzhalter 3"/>
          <p:cNvSpPr>
            <a:spLocks noGrp="1"/>
          </p:cNvSpPr>
          <p:nvPr>
            <p:ph type="sldNum" sz="quarter" idx="5"/>
          </p:nvPr>
        </p:nvSpPr>
        <p:spPr/>
        <p:txBody>
          <a:bodyPr/>
          <a:lstStyle/>
          <a:p>
            <a:fld id="{D313751E-0F9D-46B1-8A72-06215A336F09}" type="slidenum">
              <a:rPr lang="de-DE" smtClean="0"/>
              <a:t>43</a:t>
            </a:fld>
            <a:endParaRPr lang="de-DE"/>
          </a:p>
        </p:txBody>
      </p:sp>
    </p:spTree>
    <p:extLst>
      <p:ext uri="{BB962C8B-B14F-4D97-AF65-F5344CB8AC3E}">
        <p14:creationId xmlns:p14="http://schemas.microsoft.com/office/powerpoint/2010/main" val="278869664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kern="1200" dirty="0">
                <a:solidFill>
                  <a:schemeClr val="tx1"/>
                </a:solidFill>
                <a:effectLst/>
                <a:latin typeface="+mn-lt"/>
                <a:ea typeface="+mn-ea"/>
                <a:cs typeface="+mn-cs"/>
              </a:rPr>
              <a:t>But </a:t>
            </a:r>
            <a:r>
              <a:rPr lang="de-DE" sz="1200" kern="1200" dirty="0" err="1">
                <a:solidFill>
                  <a:schemeClr val="tx1"/>
                </a:solidFill>
                <a:effectLst/>
                <a:latin typeface="+mn-lt"/>
                <a:ea typeface="+mn-ea"/>
                <a:cs typeface="+mn-cs"/>
              </a:rPr>
              <a:t>let‘s</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be</a:t>
            </a:r>
            <a:r>
              <a:rPr lang="de-DE" sz="1200" kern="1200" dirty="0">
                <a:solidFill>
                  <a:schemeClr val="tx1"/>
                </a:solidFill>
                <a:effectLst/>
                <a:latin typeface="+mn-lt"/>
                <a:ea typeface="+mn-ea"/>
                <a:cs typeface="+mn-cs"/>
              </a:rPr>
              <a:t> honest </a:t>
            </a:r>
            <a:r>
              <a:rPr lang="de-DE" sz="1200" kern="1200" dirty="0" err="1">
                <a:solidFill>
                  <a:schemeClr val="tx1"/>
                </a:solidFill>
                <a:effectLst/>
                <a:latin typeface="+mn-lt"/>
                <a:ea typeface="+mn-ea"/>
                <a:cs typeface="+mn-cs"/>
              </a:rPr>
              <a:t>here</a:t>
            </a:r>
            <a:r>
              <a:rPr lang="de-DE" sz="1200" kern="1200" dirty="0">
                <a:solidFill>
                  <a:schemeClr val="tx1"/>
                </a:solidFill>
                <a:effectLst/>
                <a:latin typeface="+mn-lt"/>
                <a:ea typeface="+mn-ea"/>
                <a:cs typeface="+mn-cs"/>
              </a:rPr>
              <a:t>. </a:t>
            </a:r>
            <a:r>
              <a:rPr lang="en-US" dirty="0"/>
              <a:t>RPA is not a miracle weapon and it can’t solve every business challenge.  It is also more complex and requires a greater investment of time and talent than typical packaged software, for example.  The interactions between bots and </a:t>
            </a:r>
            <a:r>
              <a:rPr lang="en-US" dirty="0" err="1"/>
              <a:t>cobots</a:t>
            </a:r>
            <a:r>
              <a:rPr lang="en-US" dirty="0"/>
              <a:t> must also be anticipated and understood.  Perhaps that's why so many RPA adopters are large enterprises, where the necessary resources and prior technical knowledge exist.</a:t>
            </a:r>
            <a:endParaRPr lang="de-DE" dirty="0"/>
          </a:p>
        </p:txBody>
      </p:sp>
      <p:sp>
        <p:nvSpPr>
          <p:cNvPr id="4" name="Foliennummernplatzhalter 3"/>
          <p:cNvSpPr>
            <a:spLocks noGrp="1"/>
          </p:cNvSpPr>
          <p:nvPr>
            <p:ph type="sldNum" sz="quarter" idx="5"/>
          </p:nvPr>
        </p:nvSpPr>
        <p:spPr/>
        <p:txBody>
          <a:bodyPr/>
          <a:lstStyle/>
          <a:p>
            <a:fld id="{A70703F8-8110-4DBB-8A8D-ECA3EB8B4BDE}" type="slidenum">
              <a:rPr lang="de-DE" smtClean="0"/>
              <a:t>44</a:t>
            </a:fld>
            <a:endParaRPr lang="de-DE"/>
          </a:p>
        </p:txBody>
      </p:sp>
    </p:spTree>
    <p:extLst>
      <p:ext uri="{BB962C8B-B14F-4D97-AF65-F5344CB8AC3E}">
        <p14:creationId xmlns:p14="http://schemas.microsoft.com/office/powerpoint/2010/main" val="215453143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However, smaller companies can also benefit from the advantages.  There are increasing signs that Microsoft, for example, is planning to add an RPA module to its Dynamics ERP system, which is particularly popular with medium-sized companies. At a recent analyst briefing, CEO Satya Nadella said, "Our platform will combine robotic process automation with self-service, analytics and no-code development, enabling our customers to create a more data-centric culture."</a:t>
            </a:r>
            <a:endParaRPr lang="de-DE" dirty="0"/>
          </a:p>
        </p:txBody>
      </p:sp>
      <p:sp>
        <p:nvSpPr>
          <p:cNvPr id="4" name="Foliennummernplatzhalter 3"/>
          <p:cNvSpPr>
            <a:spLocks noGrp="1"/>
          </p:cNvSpPr>
          <p:nvPr>
            <p:ph type="sldNum" sz="quarter" idx="5"/>
          </p:nvPr>
        </p:nvSpPr>
        <p:spPr/>
        <p:txBody>
          <a:bodyPr/>
          <a:lstStyle/>
          <a:p>
            <a:fld id="{A70703F8-8110-4DBB-8A8D-ECA3EB8B4BDE}" type="slidenum">
              <a:rPr lang="de-DE" smtClean="0"/>
              <a:t>45</a:t>
            </a:fld>
            <a:endParaRPr lang="de-DE"/>
          </a:p>
        </p:txBody>
      </p:sp>
    </p:spTree>
    <p:extLst>
      <p:ext uri="{BB962C8B-B14F-4D97-AF65-F5344CB8AC3E}">
        <p14:creationId xmlns:p14="http://schemas.microsoft.com/office/powerpoint/2010/main" val="277032835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err="1"/>
              <a:t>It</a:t>
            </a:r>
            <a:r>
              <a:rPr lang="de-DE" dirty="0"/>
              <a:t> will </a:t>
            </a:r>
            <a:r>
              <a:rPr lang="de-DE" dirty="0" err="1"/>
              <a:t>be</a:t>
            </a:r>
            <a:r>
              <a:rPr lang="de-DE" dirty="0"/>
              <a:t> </a:t>
            </a:r>
            <a:r>
              <a:rPr lang="de-DE" dirty="0" err="1"/>
              <a:t>interesting</a:t>
            </a:r>
            <a:r>
              <a:rPr lang="de-DE" dirty="0"/>
              <a:t> </a:t>
            </a:r>
            <a:r>
              <a:rPr lang="de-DE" dirty="0" err="1"/>
              <a:t>to</a:t>
            </a:r>
            <a:r>
              <a:rPr lang="de-DE" dirty="0"/>
              <a:t> </a:t>
            </a:r>
            <a:r>
              <a:rPr lang="de-DE" dirty="0" err="1"/>
              <a:t>see</a:t>
            </a:r>
            <a:r>
              <a:rPr lang="de-DE" dirty="0"/>
              <a:t> </a:t>
            </a:r>
            <a:r>
              <a:rPr lang="de-DE" dirty="0" err="1"/>
              <a:t>what</a:t>
            </a:r>
            <a:r>
              <a:rPr lang="de-DE" dirty="0"/>
              <a:t> will happen </a:t>
            </a:r>
            <a:r>
              <a:rPr lang="de-DE" dirty="0" err="1"/>
              <a:t>if</a:t>
            </a:r>
            <a:r>
              <a:rPr lang="de-DE" dirty="0"/>
              <a:t> </a:t>
            </a:r>
            <a:r>
              <a:rPr lang="de-DE" dirty="0" err="1"/>
              <a:t>other</a:t>
            </a:r>
            <a:r>
              <a:rPr lang="de-DE" dirty="0"/>
              <a:t> </a:t>
            </a:r>
            <a:r>
              <a:rPr lang="de-DE" dirty="0" err="1"/>
              <a:t>software</a:t>
            </a:r>
            <a:r>
              <a:rPr lang="de-DE" dirty="0"/>
              <a:t> </a:t>
            </a:r>
            <a:r>
              <a:rPr lang="de-DE" dirty="0" err="1"/>
              <a:t>giants</a:t>
            </a:r>
            <a:r>
              <a:rPr lang="de-DE" dirty="0"/>
              <a:t> like Oracle and SAP jump on </a:t>
            </a:r>
            <a:r>
              <a:rPr lang="de-DE" dirty="0" err="1"/>
              <a:t>the</a:t>
            </a:r>
            <a:r>
              <a:rPr lang="de-DE" dirty="0"/>
              <a:t> </a:t>
            </a:r>
            <a:r>
              <a:rPr lang="de-DE" dirty="0" err="1"/>
              <a:t>bandwagon</a:t>
            </a:r>
            <a:r>
              <a:rPr lang="de-DE" dirty="0"/>
              <a:t> and </a:t>
            </a:r>
            <a:r>
              <a:rPr lang="de-DE" dirty="0" err="1"/>
              <a:t>take</a:t>
            </a:r>
            <a:r>
              <a:rPr lang="de-DE" dirty="0"/>
              <a:t> </a:t>
            </a:r>
            <a:r>
              <a:rPr lang="de-DE" dirty="0" err="1"/>
              <a:t>over</a:t>
            </a:r>
            <a:r>
              <a:rPr lang="de-DE" dirty="0"/>
              <a:t> </a:t>
            </a:r>
            <a:r>
              <a:rPr lang="de-DE" dirty="0" err="1"/>
              <a:t>smaller</a:t>
            </a:r>
            <a:r>
              <a:rPr lang="de-DE" dirty="0"/>
              <a:t> RPA </a:t>
            </a:r>
            <a:r>
              <a:rPr lang="de-DE" dirty="0" err="1"/>
              <a:t>providers</a:t>
            </a:r>
            <a:r>
              <a:rPr lang="de-DE" dirty="0"/>
              <a:t>, </a:t>
            </a:r>
            <a:r>
              <a:rPr lang="de-DE" dirty="0" err="1"/>
              <a:t>especially</a:t>
            </a:r>
            <a:r>
              <a:rPr lang="de-DE" dirty="0"/>
              <a:t> </a:t>
            </a:r>
            <a:r>
              <a:rPr lang="de-DE" dirty="0" err="1"/>
              <a:t>when</a:t>
            </a:r>
            <a:r>
              <a:rPr lang="de-DE" dirty="0"/>
              <a:t> </a:t>
            </a:r>
            <a:r>
              <a:rPr lang="de-DE" dirty="0" err="1"/>
              <a:t>it</a:t>
            </a:r>
            <a:r>
              <a:rPr lang="de-DE" dirty="0"/>
              <a:t> </a:t>
            </a:r>
            <a:r>
              <a:rPr lang="de-DE" dirty="0" err="1"/>
              <a:t>comes</a:t>
            </a:r>
            <a:r>
              <a:rPr lang="de-DE" dirty="0"/>
              <a:t> </a:t>
            </a:r>
            <a:r>
              <a:rPr lang="de-DE" dirty="0" err="1"/>
              <a:t>to</a:t>
            </a:r>
            <a:r>
              <a:rPr lang="de-DE" dirty="0"/>
              <a:t> </a:t>
            </a:r>
            <a:r>
              <a:rPr lang="de-DE" dirty="0" err="1"/>
              <a:t>the</a:t>
            </a:r>
            <a:r>
              <a:rPr lang="de-DE" dirty="0"/>
              <a:t> </a:t>
            </a:r>
            <a:r>
              <a:rPr lang="de-DE" dirty="0" err="1"/>
              <a:t>protection</a:t>
            </a:r>
            <a:r>
              <a:rPr lang="de-DE" dirty="0"/>
              <a:t> </a:t>
            </a:r>
            <a:r>
              <a:rPr lang="de-DE" dirty="0" err="1"/>
              <a:t>of</a:t>
            </a:r>
            <a:r>
              <a:rPr lang="de-DE" dirty="0"/>
              <a:t> </a:t>
            </a:r>
            <a:r>
              <a:rPr lang="de-DE" dirty="0" err="1"/>
              <a:t>core</a:t>
            </a:r>
            <a:r>
              <a:rPr lang="de-DE" dirty="0"/>
              <a:t> </a:t>
            </a:r>
            <a:r>
              <a:rPr lang="de-DE" dirty="0" err="1"/>
              <a:t>business</a:t>
            </a:r>
            <a:r>
              <a:rPr lang="de-DE" dirty="0"/>
              <a:t> </a:t>
            </a:r>
            <a:r>
              <a:rPr lang="de-DE" dirty="0" err="1"/>
              <a:t>processes</a:t>
            </a:r>
            <a:r>
              <a:rPr lang="de-DE" dirty="0"/>
              <a:t>, </a:t>
            </a:r>
            <a:r>
              <a:rPr lang="de-DE" dirty="0" err="1"/>
              <a:t>where</a:t>
            </a:r>
            <a:r>
              <a:rPr lang="de-DE" dirty="0"/>
              <a:t> </a:t>
            </a:r>
            <a:r>
              <a:rPr lang="de-DE" dirty="0" err="1"/>
              <a:t>security</a:t>
            </a:r>
            <a:r>
              <a:rPr lang="de-DE" dirty="0"/>
              <a:t> </a:t>
            </a:r>
            <a:r>
              <a:rPr lang="de-DE" dirty="0" err="1"/>
              <a:t>is</a:t>
            </a:r>
            <a:r>
              <a:rPr lang="de-DE" dirty="0"/>
              <a:t> </a:t>
            </a:r>
            <a:r>
              <a:rPr lang="de-DE" dirty="0" err="1"/>
              <a:t>both</a:t>
            </a:r>
            <a:r>
              <a:rPr lang="de-DE" dirty="0"/>
              <a:t> </a:t>
            </a:r>
            <a:r>
              <a:rPr lang="de-DE" dirty="0" err="1"/>
              <a:t>important</a:t>
            </a:r>
            <a:r>
              <a:rPr lang="de-DE" dirty="0"/>
              <a:t> and, </a:t>
            </a:r>
            <a:r>
              <a:rPr lang="de-DE" dirty="0" err="1"/>
              <a:t>sadly</a:t>
            </a:r>
            <a:r>
              <a:rPr lang="de-DE" dirty="0"/>
              <a:t>, </a:t>
            </a:r>
            <a:r>
              <a:rPr lang="de-DE" dirty="0" err="1"/>
              <a:t>often</a:t>
            </a:r>
            <a:r>
              <a:rPr lang="de-DE" dirty="0"/>
              <a:t> </a:t>
            </a:r>
            <a:r>
              <a:rPr lang="de-DE" dirty="0" err="1"/>
              <a:t>neglected</a:t>
            </a:r>
            <a:r>
              <a:rPr lang="de-DE" dirty="0"/>
              <a:t> </a:t>
            </a:r>
            <a:r>
              <a:rPr lang="de-DE" dirty="0" err="1"/>
              <a:t>by</a:t>
            </a:r>
            <a:r>
              <a:rPr lang="de-DE" dirty="0"/>
              <a:t> </a:t>
            </a:r>
            <a:r>
              <a:rPr lang="de-DE" dirty="0" err="1"/>
              <a:t>some</a:t>
            </a:r>
            <a:r>
              <a:rPr lang="de-DE" dirty="0"/>
              <a:t> </a:t>
            </a:r>
            <a:r>
              <a:rPr lang="de-DE" dirty="0" err="1"/>
              <a:t>smaller</a:t>
            </a:r>
            <a:r>
              <a:rPr lang="de-DE" dirty="0"/>
              <a:t> </a:t>
            </a:r>
            <a:r>
              <a:rPr lang="de-DE" dirty="0" err="1"/>
              <a:t>vendors</a:t>
            </a:r>
            <a:r>
              <a:rPr lang="de-DE" dirty="0"/>
              <a:t> and </a:t>
            </a:r>
            <a:r>
              <a:rPr lang="de-DE" dirty="0" err="1"/>
              <a:t>their</a:t>
            </a:r>
            <a:r>
              <a:rPr lang="de-DE" dirty="0"/>
              <a:t> </a:t>
            </a:r>
            <a:r>
              <a:rPr lang="de-DE" dirty="0" err="1"/>
              <a:t>clients</a:t>
            </a:r>
            <a:r>
              <a:rPr lang="de-DE" dirty="0"/>
              <a:t>. Integration vs. </a:t>
            </a:r>
            <a:r>
              <a:rPr lang="de-DE" dirty="0" err="1"/>
              <a:t>Build</a:t>
            </a:r>
            <a:r>
              <a:rPr lang="de-DE" dirty="0"/>
              <a:t>-</a:t>
            </a:r>
            <a:r>
              <a:rPr lang="de-DE" dirty="0" err="1"/>
              <a:t>your</a:t>
            </a:r>
            <a:r>
              <a:rPr lang="de-DE" dirty="0"/>
              <a:t>-own </a:t>
            </a:r>
            <a:r>
              <a:rPr lang="de-DE" dirty="0" err="1"/>
              <a:t>could</a:t>
            </a:r>
            <a:r>
              <a:rPr lang="de-DE" dirty="0"/>
              <a:t> </a:t>
            </a:r>
            <a:r>
              <a:rPr lang="de-DE" dirty="0" err="1"/>
              <a:t>become</a:t>
            </a:r>
            <a:r>
              <a:rPr lang="de-DE" dirty="0"/>
              <a:t> a </a:t>
            </a:r>
            <a:r>
              <a:rPr lang="de-DE" dirty="0" err="1"/>
              <a:t>key</a:t>
            </a:r>
            <a:r>
              <a:rPr lang="de-DE" dirty="0"/>
              <a:t> </a:t>
            </a:r>
            <a:r>
              <a:rPr lang="de-DE" dirty="0" err="1"/>
              <a:t>issue</a:t>
            </a:r>
            <a:r>
              <a:rPr lang="de-DE" dirty="0"/>
              <a:t> </a:t>
            </a:r>
            <a:r>
              <a:rPr lang="de-DE" dirty="0" err="1"/>
              <a:t>here</a:t>
            </a:r>
            <a:r>
              <a:rPr lang="de-DE" dirty="0"/>
              <a:t>.</a:t>
            </a:r>
          </a:p>
        </p:txBody>
      </p:sp>
      <p:sp>
        <p:nvSpPr>
          <p:cNvPr id="4" name="Foliennummernplatzhalter 3"/>
          <p:cNvSpPr>
            <a:spLocks noGrp="1"/>
          </p:cNvSpPr>
          <p:nvPr>
            <p:ph type="sldNum" sz="quarter" idx="5"/>
          </p:nvPr>
        </p:nvSpPr>
        <p:spPr/>
        <p:txBody>
          <a:bodyPr/>
          <a:lstStyle/>
          <a:p>
            <a:fld id="{D313751E-0F9D-46B1-8A72-06215A336F09}" type="slidenum">
              <a:rPr lang="de-DE" smtClean="0"/>
              <a:t>46</a:t>
            </a:fld>
            <a:endParaRPr lang="de-DE"/>
          </a:p>
        </p:txBody>
      </p:sp>
    </p:spTree>
    <p:extLst>
      <p:ext uri="{BB962C8B-B14F-4D97-AF65-F5344CB8AC3E}">
        <p14:creationId xmlns:p14="http://schemas.microsoft.com/office/powerpoint/2010/main" val="235466459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err="1"/>
              <a:t>Whichever</a:t>
            </a:r>
            <a:r>
              <a:rPr lang="de-DE" dirty="0"/>
              <a:t> </a:t>
            </a:r>
            <a:r>
              <a:rPr lang="de-DE" dirty="0" err="1"/>
              <a:t>way</a:t>
            </a:r>
            <a:r>
              <a:rPr lang="de-DE" dirty="0"/>
              <a:t> </a:t>
            </a:r>
            <a:r>
              <a:rPr lang="de-DE" dirty="0" err="1"/>
              <a:t>it</a:t>
            </a:r>
            <a:r>
              <a:rPr lang="de-DE" dirty="0"/>
              <a:t> </a:t>
            </a:r>
            <a:r>
              <a:rPr lang="de-DE" dirty="0" err="1"/>
              <a:t>turns</a:t>
            </a:r>
            <a:r>
              <a:rPr lang="de-DE" dirty="0"/>
              <a:t> out, </a:t>
            </a:r>
            <a:r>
              <a:rPr lang="de-DE" dirty="0" err="1"/>
              <a:t>it‘s</a:t>
            </a:r>
            <a:r>
              <a:rPr lang="de-DE" dirty="0"/>
              <a:t> </a:t>
            </a:r>
            <a:r>
              <a:rPr lang="de-DE" dirty="0" err="1"/>
              <a:t>clear</a:t>
            </a:r>
            <a:r>
              <a:rPr lang="de-DE" dirty="0"/>
              <a:t> </a:t>
            </a:r>
            <a:r>
              <a:rPr lang="de-DE" dirty="0" err="1"/>
              <a:t>that</a:t>
            </a:r>
            <a:r>
              <a:rPr lang="de-DE" dirty="0"/>
              <a:t> AI </a:t>
            </a:r>
            <a:r>
              <a:rPr lang="de-DE" dirty="0" err="1"/>
              <a:t>is</a:t>
            </a:r>
            <a:r>
              <a:rPr lang="de-DE" dirty="0"/>
              <a:t> </a:t>
            </a:r>
            <a:r>
              <a:rPr lang="de-DE" dirty="0" err="1"/>
              <a:t>finally</a:t>
            </a:r>
            <a:r>
              <a:rPr lang="de-DE" dirty="0"/>
              <a:t> </a:t>
            </a:r>
            <a:r>
              <a:rPr lang="de-DE" dirty="0" err="1"/>
              <a:t>awakening</a:t>
            </a:r>
            <a:r>
              <a:rPr lang="de-DE" dirty="0"/>
              <a:t> from </a:t>
            </a:r>
            <a:r>
              <a:rPr lang="de-DE" dirty="0" err="1"/>
              <a:t>it‘s</a:t>
            </a:r>
            <a:r>
              <a:rPr lang="de-DE" dirty="0"/>
              <a:t> </a:t>
            </a:r>
            <a:r>
              <a:rPr lang="de-DE" dirty="0" err="1"/>
              <a:t>winter</a:t>
            </a:r>
            <a:r>
              <a:rPr lang="de-DE" dirty="0"/>
              <a:t> </a:t>
            </a:r>
            <a:r>
              <a:rPr lang="de-DE" dirty="0" err="1"/>
              <a:t>hibernation</a:t>
            </a:r>
            <a:r>
              <a:rPr lang="de-DE" dirty="0"/>
              <a:t> and </a:t>
            </a:r>
            <a:r>
              <a:rPr lang="de-DE" dirty="0" err="1"/>
              <a:t>heading</a:t>
            </a:r>
            <a:r>
              <a:rPr lang="de-DE" dirty="0"/>
              <a:t> </a:t>
            </a:r>
            <a:r>
              <a:rPr lang="de-DE" dirty="0" err="1"/>
              <a:t>for</a:t>
            </a:r>
            <a:r>
              <a:rPr lang="de-DE" dirty="0"/>
              <a:t> a </a:t>
            </a:r>
            <a:r>
              <a:rPr lang="de-DE" dirty="0" err="1"/>
              <a:t>glorious</a:t>
            </a:r>
            <a:r>
              <a:rPr lang="de-DE" dirty="0"/>
              <a:t> </a:t>
            </a:r>
            <a:r>
              <a:rPr lang="de-DE" dirty="0" err="1"/>
              <a:t>season</a:t>
            </a:r>
            <a:r>
              <a:rPr lang="de-DE" dirty="0"/>
              <a:t> </a:t>
            </a:r>
            <a:r>
              <a:rPr lang="de-DE" dirty="0" err="1"/>
              <a:t>of</a:t>
            </a:r>
            <a:r>
              <a:rPr lang="de-DE" dirty="0"/>
              <a:t> </a:t>
            </a:r>
            <a:r>
              <a:rPr lang="de-DE" dirty="0" err="1"/>
              <a:t>new</a:t>
            </a:r>
            <a:r>
              <a:rPr lang="de-DE" dirty="0"/>
              <a:t> </a:t>
            </a:r>
            <a:r>
              <a:rPr lang="de-DE" dirty="0" err="1"/>
              <a:t>opportunities</a:t>
            </a:r>
            <a:r>
              <a:rPr lang="de-DE" dirty="0"/>
              <a:t> and </a:t>
            </a:r>
            <a:r>
              <a:rPr lang="de-DE" dirty="0" err="1"/>
              <a:t>growth</a:t>
            </a:r>
            <a:r>
              <a:rPr lang="de-DE" dirty="0"/>
              <a:t>. </a:t>
            </a:r>
          </a:p>
          <a:p>
            <a:endParaRPr lang="de-DE" dirty="0"/>
          </a:p>
          <a:p>
            <a:r>
              <a:rPr lang="de-DE" dirty="0"/>
              <a:t>AI </a:t>
            </a:r>
            <a:r>
              <a:rPr lang="de-DE" dirty="0" err="1"/>
              <a:t>may</a:t>
            </a:r>
            <a:r>
              <a:rPr lang="de-DE" dirty="0"/>
              <a:t> </a:t>
            </a:r>
            <a:r>
              <a:rPr lang="de-DE" dirty="0" err="1"/>
              <a:t>be</a:t>
            </a:r>
            <a:r>
              <a:rPr lang="de-DE" dirty="0"/>
              <a:t> just </a:t>
            </a:r>
            <a:r>
              <a:rPr lang="de-DE" dirty="0" err="1"/>
              <a:t>the</a:t>
            </a:r>
            <a:r>
              <a:rPr lang="de-DE" dirty="0"/>
              <a:t> </a:t>
            </a:r>
            <a:r>
              <a:rPr lang="de-DE" dirty="0" err="1"/>
              <a:t>logical</a:t>
            </a:r>
            <a:r>
              <a:rPr lang="de-DE" dirty="0"/>
              <a:t> </a:t>
            </a:r>
            <a:r>
              <a:rPr lang="de-DE" dirty="0" err="1"/>
              <a:t>next</a:t>
            </a:r>
            <a:r>
              <a:rPr lang="de-DE" dirty="0"/>
              <a:t> </a:t>
            </a:r>
            <a:r>
              <a:rPr lang="de-DE" dirty="0" err="1"/>
              <a:t>step</a:t>
            </a:r>
            <a:r>
              <a:rPr lang="de-DE" dirty="0"/>
              <a:t> in </a:t>
            </a:r>
            <a:r>
              <a:rPr lang="de-DE" dirty="0" err="1"/>
              <a:t>automation</a:t>
            </a:r>
            <a:r>
              <a:rPr lang="de-DE" dirty="0"/>
              <a:t>, </a:t>
            </a:r>
            <a:r>
              <a:rPr lang="de-DE" dirty="0" err="1"/>
              <a:t>the</a:t>
            </a:r>
            <a:r>
              <a:rPr lang="de-DE" dirty="0"/>
              <a:t> </a:t>
            </a:r>
            <a:r>
              <a:rPr lang="de-DE" dirty="0" err="1"/>
              <a:t>predictable</a:t>
            </a:r>
            <a:r>
              <a:rPr lang="de-DE" dirty="0"/>
              <a:t> </a:t>
            </a:r>
            <a:r>
              <a:rPr lang="de-DE" dirty="0" err="1"/>
              <a:t>outcome</a:t>
            </a:r>
            <a:r>
              <a:rPr lang="de-DE" dirty="0"/>
              <a:t> </a:t>
            </a:r>
            <a:r>
              <a:rPr lang="de-DE" dirty="0" err="1"/>
              <a:t>of</a:t>
            </a:r>
            <a:r>
              <a:rPr lang="de-DE" dirty="0"/>
              <a:t> Industry 4.0, but </a:t>
            </a:r>
            <a:r>
              <a:rPr lang="de-DE" dirty="0" err="1"/>
              <a:t>while</a:t>
            </a:r>
            <a:r>
              <a:rPr lang="de-DE" dirty="0"/>
              <a:t> AI will </a:t>
            </a:r>
            <a:r>
              <a:rPr lang="de-DE" dirty="0" err="1"/>
              <a:t>certainly</a:t>
            </a:r>
            <a:r>
              <a:rPr lang="de-DE" dirty="0"/>
              <a:t> </a:t>
            </a:r>
            <a:r>
              <a:rPr lang="de-DE" dirty="0" err="1"/>
              <a:t>be</a:t>
            </a:r>
            <a:r>
              <a:rPr lang="de-DE" dirty="0"/>
              <a:t> essential </a:t>
            </a:r>
            <a:r>
              <a:rPr lang="de-DE" dirty="0" err="1"/>
              <a:t>to</a:t>
            </a:r>
            <a:r>
              <a:rPr lang="de-DE" dirty="0"/>
              <a:t> </a:t>
            </a:r>
            <a:r>
              <a:rPr lang="de-DE" dirty="0" err="1"/>
              <a:t>the</a:t>
            </a:r>
            <a:r>
              <a:rPr lang="de-DE" dirty="0"/>
              <a:t> </a:t>
            </a:r>
            <a:r>
              <a:rPr lang="de-DE" dirty="0" err="1"/>
              <a:t>future</a:t>
            </a:r>
            <a:r>
              <a:rPr lang="de-DE" dirty="0"/>
              <a:t> </a:t>
            </a:r>
            <a:r>
              <a:rPr lang="de-DE" dirty="0" err="1"/>
              <a:t>of</a:t>
            </a:r>
            <a:r>
              <a:rPr lang="de-DE" dirty="0"/>
              <a:t> </a:t>
            </a:r>
            <a:r>
              <a:rPr lang="de-DE" dirty="0" err="1"/>
              <a:t>making</a:t>
            </a:r>
            <a:r>
              <a:rPr lang="de-DE" dirty="0"/>
              <a:t>, </a:t>
            </a:r>
            <a:r>
              <a:rPr lang="de-DE" dirty="0" err="1"/>
              <a:t>making</a:t>
            </a:r>
            <a:r>
              <a:rPr lang="de-DE" dirty="0"/>
              <a:t> </a:t>
            </a:r>
            <a:r>
              <a:rPr lang="de-DE" dirty="0" err="1"/>
              <a:t>the</a:t>
            </a:r>
            <a:r>
              <a:rPr lang="de-DE" dirty="0"/>
              <a:t> </a:t>
            </a:r>
            <a:r>
              <a:rPr lang="de-DE" dirty="0" err="1"/>
              <a:t>future</a:t>
            </a:r>
            <a:r>
              <a:rPr lang="de-DE" dirty="0"/>
              <a:t> will still </a:t>
            </a:r>
            <a:r>
              <a:rPr lang="de-DE" dirty="0" err="1"/>
              <a:t>require</a:t>
            </a:r>
            <a:r>
              <a:rPr lang="de-DE" dirty="0"/>
              <a:t> human </a:t>
            </a:r>
            <a:r>
              <a:rPr lang="de-DE" dirty="0" err="1"/>
              <a:t>ingenuity</a:t>
            </a:r>
            <a:r>
              <a:rPr lang="de-DE" dirty="0"/>
              <a:t>. </a:t>
            </a:r>
            <a:r>
              <a:rPr lang="de-DE" dirty="0" err="1"/>
              <a:t>There</a:t>
            </a:r>
            <a:r>
              <a:rPr lang="de-DE" dirty="0"/>
              <a:t> </a:t>
            </a:r>
            <a:r>
              <a:rPr lang="de-DE" dirty="0" err="1"/>
              <a:t>is</a:t>
            </a:r>
            <a:r>
              <a:rPr lang="de-DE" dirty="0"/>
              <a:t> </a:t>
            </a:r>
            <a:r>
              <a:rPr lang="de-DE" dirty="0" err="1"/>
              <a:t>no</a:t>
            </a:r>
            <a:r>
              <a:rPr lang="de-DE" dirty="0"/>
              <a:t> </a:t>
            </a:r>
            <a:r>
              <a:rPr lang="de-DE" dirty="0" err="1"/>
              <a:t>subsitute</a:t>
            </a:r>
            <a:r>
              <a:rPr lang="de-DE" dirty="0"/>
              <a:t> </a:t>
            </a:r>
            <a:r>
              <a:rPr lang="de-DE" dirty="0" err="1"/>
              <a:t>for</a:t>
            </a:r>
            <a:r>
              <a:rPr lang="de-DE" dirty="0"/>
              <a:t> an intelligent homo sapiens in </a:t>
            </a:r>
            <a:r>
              <a:rPr lang="de-DE" dirty="0" err="1"/>
              <a:t>dealing</a:t>
            </a:r>
            <a:r>
              <a:rPr lang="de-DE" dirty="0"/>
              <a:t> </a:t>
            </a:r>
            <a:r>
              <a:rPr lang="de-DE" dirty="0" err="1"/>
              <a:t>with</a:t>
            </a:r>
            <a:r>
              <a:rPr lang="de-DE" dirty="0"/>
              <a:t> </a:t>
            </a:r>
            <a:r>
              <a:rPr lang="de-DE" dirty="0" err="1"/>
              <a:t>unforeseen</a:t>
            </a:r>
            <a:r>
              <a:rPr lang="de-DE" dirty="0"/>
              <a:t> </a:t>
            </a:r>
            <a:r>
              <a:rPr lang="de-DE" dirty="0" err="1"/>
              <a:t>or</a:t>
            </a:r>
            <a:r>
              <a:rPr lang="de-DE" dirty="0"/>
              <a:t> </a:t>
            </a:r>
            <a:r>
              <a:rPr lang="de-DE" dirty="0" err="1"/>
              <a:t>unforeseeable</a:t>
            </a:r>
            <a:r>
              <a:rPr lang="de-DE" dirty="0"/>
              <a:t> </a:t>
            </a:r>
            <a:r>
              <a:rPr lang="de-DE" dirty="0" err="1"/>
              <a:t>circumstances</a:t>
            </a:r>
            <a:r>
              <a:rPr lang="de-DE" dirty="0"/>
              <a:t> – </a:t>
            </a:r>
            <a:r>
              <a:rPr lang="de-DE" dirty="0" err="1"/>
              <a:t>or</a:t>
            </a:r>
            <a:r>
              <a:rPr lang="de-DE" dirty="0"/>
              <a:t> in </a:t>
            </a:r>
            <a:r>
              <a:rPr lang="de-DE" dirty="0" err="1"/>
              <a:t>deciding</a:t>
            </a:r>
            <a:r>
              <a:rPr lang="de-DE" dirty="0"/>
              <a:t> </a:t>
            </a:r>
            <a:r>
              <a:rPr lang="de-DE" dirty="0" err="1"/>
              <a:t>what</a:t>
            </a:r>
            <a:r>
              <a:rPr lang="de-DE" dirty="0"/>
              <a:t> </a:t>
            </a:r>
            <a:r>
              <a:rPr lang="de-DE" dirty="0" err="1"/>
              <a:t>to</a:t>
            </a:r>
            <a:r>
              <a:rPr lang="de-DE" dirty="0"/>
              <a:t> </a:t>
            </a:r>
            <a:r>
              <a:rPr lang="de-DE" dirty="0" err="1"/>
              <a:t>make</a:t>
            </a:r>
            <a:r>
              <a:rPr lang="de-DE" dirty="0"/>
              <a:t> – </a:t>
            </a:r>
            <a:r>
              <a:rPr lang="de-DE" dirty="0" err="1"/>
              <a:t>or</a:t>
            </a:r>
            <a:r>
              <a:rPr lang="de-DE" dirty="0"/>
              <a:t> </a:t>
            </a:r>
            <a:r>
              <a:rPr lang="de-DE" dirty="0" err="1"/>
              <a:t>whether</a:t>
            </a:r>
            <a:r>
              <a:rPr lang="de-DE" dirty="0"/>
              <a:t> </a:t>
            </a:r>
            <a:r>
              <a:rPr lang="de-DE" dirty="0" err="1"/>
              <a:t>to</a:t>
            </a:r>
            <a:r>
              <a:rPr lang="de-DE" dirty="0"/>
              <a:t> </a:t>
            </a:r>
            <a:r>
              <a:rPr lang="de-DE" dirty="0" err="1"/>
              <a:t>make</a:t>
            </a:r>
            <a:r>
              <a:rPr lang="de-DE" dirty="0"/>
              <a:t> </a:t>
            </a:r>
            <a:r>
              <a:rPr lang="de-DE" dirty="0" err="1"/>
              <a:t>certain</a:t>
            </a:r>
            <a:r>
              <a:rPr lang="de-DE" dirty="0"/>
              <a:t> </a:t>
            </a:r>
            <a:r>
              <a:rPr lang="de-DE" dirty="0" err="1"/>
              <a:t>things</a:t>
            </a:r>
            <a:r>
              <a:rPr lang="de-DE" dirty="0"/>
              <a:t> at all.</a:t>
            </a:r>
          </a:p>
          <a:p>
            <a:endParaRPr lang="de-DE" dirty="0"/>
          </a:p>
        </p:txBody>
      </p:sp>
      <p:sp>
        <p:nvSpPr>
          <p:cNvPr id="4" name="Foliennummernplatzhalter 3"/>
          <p:cNvSpPr>
            <a:spLocks noGrp="1"/>
          </p:cNvSpPr>
          <p:nvPr>
            <p:ph type="sldNum" sz="quarter" idx="5"/>
          </p:nvPr>
        </p:nvSpPr>
        <p:spPr/>
        <p:txBody>
          <a:bodyPr/>
          <a:lstStyle/>
          <a:p>
            <a:fld id="{A70703F8-8110-4DBB-8A8D-ECA3EB8B4BDE}" type="slidenum">
              <a:rPr lang="de-DE" smtClean="0"/>
              <a:t>47</a:t>
            </a:fld>
            <a:endParaRPr lang="de-DE"/>
          </a:p>
        </p:txBody>
      </p:sp>
    </p:spTree>
    <p:extLst>
      <p:ext uri="{BB962C8B-B14F-4D97-AF65-F5344CB8AC3E}">
        <p14:creationId xmlns:p14="http://schemas.microsoft.com/office/powerpoint/2010/main" val="215184986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230188" y="863600"/>
            <a:ext cx="7318376" cy="4117975"/>
          </a:xfrm>
        </p:spPr>
      </p:sp>
      <p:sp>
        <p:nvSpPr>
          <p:cNvPr id="4" name="Foliennummernplatzhalter 3"/>
          <p:cNvSpPr>
            <a:spLocks noGrp="1"/>
          </p:cNvSpPr>
          <p:nvPr>
            <p:ph type="sldNum" sz="quarter" idx="10"/>
          </p:nvPr>
        </p:nvSpPr>
        <p:spPr/>
        <p:txBody>
          <a:bodyPr/>
          <a:lstStyle/>
          <a:p>
            <a:fld id="{AE4B30DE-386B-4172-B322-187239B1574F}" type="slidenum">
              <a:rPr lang="de-DE" smtClean="0"/>
              <a:pPr/>
              <a:t>48</a:t>
            </a:fld>
            <a:endParaRPr lang="de-DE"/>
          </a:p>
        </p:txBody>
      </p:sp>
    </p:spTree>
    <p:extLst>
      <p:ext uri="{BB962C8B-B14F-4D97-AF65-F5344CB8AC3E}">
        <p14:creationId xmlns:p14="http://schemas.microsoft.com/office/powerpoint/2010/main" val="9874168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In </a:t>
            </a:r>
            <a:r>
              <a:rPr lang="de-DE" dirty="0" err="1"/>
              <a:t>this</a:t>
            </a:r>
            <a:r>
              <a:rPr lang="de-DE" dirty="0"/>
              <a:t> </a:t>
            </a:r>
            <a:r>
              <a:rPr lang="de-DE" dirty="0" err="1"/>
              <a:t>context</a:t>
            </a:r>
            <a:r>
              <a:rPr lang="de-DE" dirty="0"/>
              <a:t>, </a:t>
            </a:r>
            <a:r>
              <a:rPr lang="de-DE" dirty="0" err="1"/>
              <a:t>it</a:t>
            </a:r>
            <a:r>
              <a:rPr lang="de-DE" dirty="0"/>
              <a:t> </a:t>
            </a:r>
            <a:r>
              <a:rPr lang="de-DE" dirty="0" err="1"/>
              <a:t>helps</a:t>
            </a:r>
            <a:r>
              <a:rPr lang="de-DE" dirty="0"/>
              <a:t> </a:t>
            </a:r>
            <a:r>
              <a:rPr lang="de-DE" dirty="0" err="1"/>
              <a:t>to</a:t>
            </a:r>
            <a:r>
              <a:rPr lang="de-DE" dirty="0"/>
              <a:t> </a:t>
            </a:r>
            <a:r>
              <a:rPr lang="de-DE" dirty="0" err="1"/>
              <a:t>look</a:t>
            </a:r>
            <a:r>
              <a:rPr lang="de-DE" dirty="0"/>
              <a:t> back on </a:t>
            </a:r>
            <a:r>
              <a:rPr lang="de-DE" dirty="0" err="1"/>
              <a:t>the</a:t>
            </a:r>
            <a:r>
              <a:rPr lang="de-DE" dirty="0"/>
              <a:t> </a:t>
            </a:r>
            <a:r>
              <a:rPr lang="de-DE" dirty="0" err="1"/>
              <a:t>history</a:t>
            </a:r>
            <a:r>
              <a:rPr lang="de-DE" dirty="0"/>
              <a:t> </a:t>
            </a:r>
            <a:r>
              <a:rPr lang="de-DE" dirty="0" err="1"/>
              <a:t>of</a:t>
            </a:r>
            <a:r>
              <a:rPr lang="de-DE" dirty="0"/>
              <a:t> </a:t>
            </a:r>
            <a:r>
              <a:rPr lang="de-DE" dirty="0" err="1"/>
              <a:t>manufacturing</a:t>
            </a:r>
            <a:r>
              <a:rPr lang="de-DE" dirty="0"/>
              <a:t>.</a:t>
            </a:r>
          </a:p>
          <a:p>
            <a:endParaRPr lang="en-US" dirty="0"/>
          </a:p>
          <a:p>
            <a:r>
              <a:rPr lang="en-US" dirty="0"/>
              <a:t>It all began with the first industrial revolution, or what most historians refer to as simply “The Industrial Revolution.” This was when the primary means of manufacturing moved from manpower to machine power.</a:t>
            </a:r>
          </a:p>
          <a:p>
            <a:endParaRPr lang="en-US" dirty="0"/>
          </a:p>
          <a:p>
            <a:r>
              <a:rPr lang="en-US" dirty="0"/>
              <a:t>Fuel sources like steam and coal made machine use more feasible, and the idea of manufacturing with machines quickly spread. They were faster and made all kinds of new innovations and technologies possible as well.</a:t>
            </a:r>
          </a:p>
          <a:p>
            <a:endParaRPr lang="de-DE" dirty="0"/>
          </a:p>
        </p:txBody>
      </p:sp>
      <p:sp>
        <p:nvSpPr>
          <p:cNvPr id="4" name="Foliennummernplatzhalter 3"/>
          <p:cNvSpPr>
            <a:spLocks noGrp="1"/>
          </p:cNvSpPr>
          <p:nvPr>
            <p:ph type="sldNum" sz="quarter" idx="5"/>
          </p:nvPr>
        </p:nvSpPr>
        <p:spPr/>
        <p:txBody>
          <a:bodyPr/>
          <a:lstStyle/>
          <a:p>
            <a:fld id="{D313751E-0F9D-46B1-8A72-06215A336F09}" type="slidenum">
              <a:rPr lang="de-DE" smtClean="0"/>
              <a:t>5</a:t>
            </a:fld>
            <a:endParaRPr lang="de-DE"/>
          </a:p>
        </p:txBody>
      </p:sp>
    </p:spTree>
    <p:extLst>
      <p:ext uri="{BB962C8B-B14F-4D97-AF65-F5344CB8AC3E}">
        <p14:creationId xmlns:p14="http://schemas.microsoft.com/office/powerpoint/2010/main" val="19034666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The Second Industrial Revolution, </a:t>
            </a:r>
            <a:r>
              <a:rPr lang="de-DE" dirty="0" err="1"/>
              <a:t>sometimes</a:t>
            </a:r>
            <a:r>
              <a:rPr lang="de-DE" dirty="0"/>
              <a:t> </a:t>
            </a:r>
            <a:r>
              <a:rPr lang="de-DE" dirty="0" err="1"/>
              <a:t>called</a:t>
            </a:r>
            <a:r>
              <a:rPr lang="de-DE" dirty="0"/>
              <a:t> </a:t>
            </a:r>
            <a:r>
              <a:rPr lang="en-US" dirty="0"/>
              <a:t>“The Technological Revolution,” brought more new sources of power such as electricity which led to sophisticated new machines and new methods of making things such as mass production.</a:t>
            </a:r>
            <a:endParaRPr lang="de-DE" dirty="0"/>
          </a:p>
        </p:txBody>
      </p:sp>
      <p:sp>
        <p:nvSpPr>
          <p:cNvPr id="4" name="Foliennummernplatzhalter 3"/>
          <p:cNvSpPr>
            <a:spLocks noGrp="1"/>
          </p:cNvSpPr>
          <p:nvPr>
            <p:ph type="sldNum" sz="quarter" idx="5"/>
          </p:nvPr>
        </p:nvSpPr>
        <p:spPr/>
        <p:txBody>
          <a:bodyPr/>
          <a:lstStyle/>
          <a:p>
            <a:fld id="{D313751E-0F9D-46B1-8A72-06215A336F09}" type="slidenum">
              <a:rPr lang="de-DE" smtClean="0"/>
              <a:t>6</a:t>
            </a:fld>
            <a:endParaRPr lang="de-DE"/>
          </a:p>
        </p:txBody>
      </p:sp>
    </p:spTree>
    <p:extLst>
      <p:ext uri="{BB962C8B-B14F-4D97-AF65-F5344CB8AC3E}">
        <p14:creationId xmlns:p14="http://schemas.microsoft.com/office/powerpoint/2010/main" val="39799046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Although we usually don’t think of the 1950s as the period in which our world turned digital, it was here where the digital revolution began with the first computers. They were often very simple, unwieldy and incredibly large compared to today’s computers, but they laid the groundwork everything from </a:t>
            </a:r>
            <a:r>
              <a:rPr lang="en-US" dirty="0" err="1"/>
              <a:t>punchcards</a:t>
            </a:r>
            <a:r>
              <a:rPr lang="en-US" dirty="0"/>
              <a:t> to the Internet.</a:t>
            </a:r>
            <a:endParaRPr lang="de-DE" dirty="0"/>
          </a:p>
        </p:txBody>
      </p:sp>
      <p:sp>
        <p:nvSpPr>
          <p:cNvPr id="4" name="Foliennummernplatzhalter 3"/>
          <p:cNvSpPr>
            <a:spLocks noGrp="1"/>
          </p:cNvSpPr>
          <p:nvPr>
            <p:ph type="sldNum" sz="quarter" idx="5"/>
          </p:nvPr>
        </p:nvSpPr>
        <p:spPr/>
        <p:txBody>
          <a:bodyPr/>
          <a:lstStyle/>
          <a:p>
            <a:fld id="{D313751E-0F9D-46B1-8A72-06215A336F09}" type="slidenum">
              <a:rPr lang="de-DE" smtClean="0"/>
              <a:t>7</a:t>
            </a:fld>
            <a:endParaRPr lang="de-DE"/>
          </a:p>
        </p:txBody>
      </p:sp>
    </p:spTree>
    <p:extLst>
      <p:ext uri="{BB962C8B-B14F-4D97-AF65-F5344CB8AC3E}">
        <p14:creationId xmlns:p14="http://schemas.microsoft.com/office/powerpoint/2010/main" val="29129479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So that brings us to Industry 4.0, a term first coined in 2011 at the Hannover Trade Fair by Bosch. It is characterized by a new level of automation, where machines can often largely govern themselves, often by using internet technologies, or “the Internet of things.” Other features of Industry 4.0 include the use of cloud technology and the importance of big data.</a:t>
            </a:r>
            <a:endParaRPr lang="de-DE" dirty="0"/>
          </a:p>
        </p:txBody>
      </p:sp>
      <p:sp>
        <p:nvSpPr>
          <p:cNvPr id="4" name="Foliennummernplatzhalter 3"/>
          <p:cNvSpPr>
            <a:spLocks noGrp="1"/>
          </p:cNvSpPr>
          <p:nvPr>
            <p:ph type="sldNum" sz="quarter" idx="5"/>
          </p:nvPr>
        </p:nvSpPr>
        <p:spPr/>
        <p:txBody>
          <a:bodyPr/>
          <a:lstStyle/>
          <a:p>
            <a:fld id="{D313751E-0F9D-46B1-8A72-06215A336F09}" type="slidenum">
              <a:rPr lang="de-DE" smtClean="0"/>
              <a:t>8</a:t>
            </a:fld>
            <a:endParaRPr lang="de-DE"/>
          </a:p>
        </p:txBody>
      </p:sp>
    </p:spTree>
    <p:extLst>
      <p:ext uri="{BB962C8B-B14F-4D97-AF65-F5344CB8AC3E}">
        <p14:creationId xmlns:p14="http://schemas.microsoft.com/office/powerpoint/2010/main" val="7465741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Today, </a:t>
            </a:r>
            <a:r>
              <a:rPr lang="de-DE" dirty="0" err="1"/>
              <a:t>we</a:t>
            </a:r>
            <a:r>
              <a:rPr lang="de-DE" dirty="0"/>
              <a:t> stand on </a:t>
            </a:r>
            <a:r>
              <a:rPr lang="de-DE" dirty="0" err="1"/>
              <a:t>the</a:t>
            </a:r>
            <a:r>
              <a:rPr lang="de-DE" dirty="0"/>
              <a:t> </a:t>
            </a:r>
            <a:r>
              <a:rPr lang="de-DE" dirty="0" err="1"/>
              <a:t>threshhold</a:t>
            </a:r>
            <a:r>
              <a:rPr lang="de-DE" dirty="0"/>
              <a:t> </a:t>
            </a:r>
            <a:r>
              <a:rPr lang="de-DE" dirty="0" err="1"/>
              <a:t>of</a:t>
            </a:r>
            <a:r>
              <a:rPr lang="de-DE" dirty="0"/>
              <a:t> </a:t>
            </a:r>
            <a:r>
              <a:rPr lang="de-DE" dirty="0" err="1"/>
              <a:t>what</a:t>
            </a:r>
            <a:r>
              <a:rPr lang="de-DE" dirty="0"/>
              <a:t> </a:t>
            </a:r>
            <a:r>
              <a:rPr lang="de-DE" dirty="0" err="1"/>
              <a:t>some</a:t>
            </a:r>
            <a:r>
              <a:rPr lang="de-DE" dirty="0"/>
              <a:t> </a:t>
            </a:r>
            <a:r>
              <a:rPr lang="de-DE" dirty="0" err="1"/>
              <a:t>experts</a:t>
            </a:r>
            <a:r>
              <a:rPr lang="de-DE" dirty="0"/>
              <a:t> </a:t>
            </a:r>
            <a:r>
              <a:rPr lang="de-DE" dirty="0" err="1"/>
              <a:t>are</a:t>
            </a:r>
            <a:r>
              <a:rPr lang="de-DE" dirty="0"/>
              <a:t> </a:t>
            </a:r>
            <a:r>
              <a:rPr lang="de-DE" dirty="0" err="1"/>
              <a:t>already</a:t>
            </a:r>
            <a:r>
              <a:rPr lang="de-DE" dirty="0"/>
              <a:t> </a:t>
            </a:r>
            <a:r>
              <a:rPr lang="de-DE" dirty="0" err="1"/>
              <a:t>calling</a:t>
            </a:r>
            <a:r>
              <a:rPr lang="de-DE" dirty="0"/>
              <a:t> „Industry 5.0“, </a:t>
            </a:r>
            <a:r>
              <a:rPr lang="de-DE" dirty="0" err="1"/>
              <a:t>or</a:t>
            </a:r>
            <a:r>
              <a:rPr lang="de-DE" dirty="0"/>
              <a:t> </a:t>
            </a:r>
            <a:r>
              <a:rPr lang="de-DE" dirty="0" err="1"/>
              <a:t>the</a:t>
            </a:r>
            <a:r>
              <a:rPr lang="de-DE" dirty="0"/>
              <a:t> „Man-</a:t>
            </a:r>
            <a:r>
              <a:rPr lang="de-DE" dirty="0" err="1"/>
              <a:t>Machine</a:t>
            </a:r>
            <a:r>
              <a:rPr lang="de-DE" dirty="0"/>
              <a:t> Revolution“. </a:t>
            </a:r>
            <a:r>
              <a:rPr lang="en-US" dirty="0"/>
              <a:t>The term refers to people working alongside robots and smart machines. It’s about robots helping humans work better and faster. It adds a personal touch to the pillars of Industry 4.0, namely automation and efficiency. </a:t>
            </a:r>
            <a:endParaRPr lang="de-DE" dirty="0"/>
          </a:p>
        </p:txBody>
      </p:sp>
      <p:sp>
        <p:nvSpPr>
          <p:cNvPr id="4" name="Foliennummernplatzhalter 3"/>
          <p:cNvSpPr>
            <a:spLocks noGrp="1"/>
          </p:cNvSpPr>
          <p:nvPr>
            <p:ph type="sldNum" sz="quarter" idx="5"/>
          </p:nvPr>
        </p:nvSpPr>
        <p:spPr/>
        <p:txBody>
          <a:bodyPr/>
          <a:lstStyle/>
          <a:p>
            <a:fld id="{D313751E-0F9D-46B1-8A72-06215A336F09}" type="slidenum">
              <a:rPr lang="de-DE" smtClean="0"/>
              <a:t>9</a:t>
            </a:fld>
            <a:endParaRPr lang="de-DE"/>
          </a:p>
        </p:txBody>
      </p:sp>
    </p:spTree>
    <p:extLst>
      <p:ext uri="{BB962C8B-B14F-4D97-AF65-F5344CB8AC3E}">
        <p14:creationId xmlns:p14="http://schemas.microsoft.com/office/powerpoint/2010/main" val="7199541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65E2270-71D0-4625-BC28-27AB21158919}"/>
              </a:ext>
            </a:extLst>
          </p:cNvPr>
          <p:cNvSpPr>
            <a:spLocks noGrp="1"/>
          </p:cNvSpPr>
          <p:nvPr>
            <p:ph type="ctrTitle"/>
          </p:nvPr>
        </p:nvSpPr>
        <p:spPr>
          <a:xfrm>
            <a:off x="1524000" y="1122363"/>
            <a:ext cx="9144000" cy="2387600"/>
          </a:xfrm>
        </p:spPr>
        <p:txBody>
          <a:bodyPr anchor="b"/>
          <a:lstStyle>
            <a:lvl1pPr algn="ctr">
              <a:defRPr sz="6000"/>
            </a:lvl1pPr>
          </a:lstStyle>
          <a:p>
            <a:r>
              <a:rPr lang="de-DE"/>
              <a:t>Mastertitelformat bearbeiten</a:t>
            </a:r>
          </a:p>
        </p:txBody>
      </p:sp>
      <p:sp>
        <p:nvSpPr>
          <p:cNvPr id="3" name="Untertitel 2">
            <a:extLst>
              <a:ext uri="{FF2B5EF4-FFF2-40B4-BE49-F238E27FC236}">
                <a16:creationId xmlns:a16="http://schemas.microsoft.com/office/drawing/2014/main" id="{141DB83C-1261-409A-ACCE-AE0ACA45575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4" name="Datumsplatzhalter 3">
            <a:extLst>
              <a:ext uri="{FF2B5EF4-FFF2-40B4-BE49-F238E27FC236}">
                <a16:creationId xmlns:a16="http://schemas.microsoft.com/office/drawing/2014/main" id="{698BA0A6-89A1-4E14-9326-1417E8A498C0}"/>
              </a:ext>
            </a:extLst>
          </p:cNvPr>
          <p:cNvSpPr>
            <a:spLocks noGrp="1"/>
          </p:cNvSpPr>
          <p:nvPr>
            <p:ph type="dt" sz="half" idx="10"/>
          </p:nvPr>
        </p:nvSpPr>
        <p:spPr/>
        <p:txBody>
          <a:bodyPr/>
          <a:lstStyle/>
          <a:p>
            <a:fld id="{816B004F-190A-4344-BAFA-2F25A378C16D}" type="datetimeFigureOut">
              <a:rPr lang="de-DE" smtClean="0"/>
              <a:t>10.05.2021</a:t>
            </a:fld>
            <a:endParaRPr lang="de-DE"/>
          </a:p>
        </p:txBody>
      </p:sp>
      <p:sp>
        <p:nvSpPr>
          <p:cNvPr id="5" name="Fußzeilenplatzhalter 4">
            <a:extLst>
              <a:ext uri="{FF2B5EF4-FFF2-40B4-BE49-F238E27FC236}">
                <a16:creationId xmlns:a16="http://schemas.microsoft.com/office/drawing/2014/main" id="{415CF193-FC54-41EA-9587-B2CBBA19B22E}"/>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C7CCCAD8-6E82-4526-ABB9-48F3808D7DBA}"/>
              </a:ext>
            </a:extLst>
          </p:cNvPr>
          <p:cNvSpPr>
            <a:spLocks noGrp="1"/>
          </p:cNvSpPr>
          <p:nvPr>
            <p:ph type="sldNum" sz="quarter" idx="12"/>
          </p:nvPr>
        </p:nvSpPr>
        <p:spPr/>
        <p:txBody>
          <a:bodyPr/>
          <a:lstStyle/>
          <a:p>
            <a:fld id="{A66D69DD-1BF8-45C7-B312-D1DE8C053E35}" type="slidenum">
              <a:rPr lang="de-DE" smtClean="0"/>
              <a:t>‹Nr.›</a:t>
            </a:fld>
            <a:endParaRPr lang="de-DE"/>
          </a:p>
        </p:txBody>
      </p:sp>
    </p:spTree>
    <p:extLst>
      <p:ext uri="{BB962C8B-B14F-4D97-AF65-F5344CB8AC3E}">
        <p14:creationId xmlns:p14="http://schemas.microsoft.com/office/powerpoint/2010/main" val="18478199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4CCADD5-6890-48B8-AF86-2406D735DF58}"/>
              </a:ext>
            </a:extLst>
          </p:cNvPr>
          <p:cNvSpPr>
            <a:spLocks noGrp="1"/>
          </p:cNvSpPr>
          <p:nvPr>
            <p:ph type="title"/>
          </p:nvPr>
        </p:nvSpPr>
        <p:spPr/>
        <p:txBody>
          <a:bodyPr/>
          <a:lstStyle/>
          <a:p>
            <a:r>
              <a:rPr lang="de-DE"/>
              <a:t>Mastertitelformat bearbeiten</a:t>
            </a:r>
          </a:p>
        </p:txBody>
      </p:sp>
      <p:sp>
        <p:nvSpPr>
          <p:cNvPr id="3" name="Vertikaler Textplatzhalter 2">
            <a:extLst>
              <a:ext uri="{FF2B5EF4-FFF2-40B4-BE49-F238E27FC236}">
                <a16:creationId xmlns:a16="http://schemas.microsoft.com/office/drawing/2014/main" id="{71F9CA94-D358-4F7B-8F23-CC8C34734CEC}"/>
              </a:ext>
            </a:extLst>
          </p:cNvPr>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AB8CEB57-20D7-47FE-BC27-EB7B09258F3C}"/>
              </a:ext>
            </a:extLst>
          </p:cNvPr>
          <p:cNvSpPr>
            <a:spLocks noGrp="1"/>
          </p:cNvSpPr>
          <p:nvPr>
            <p:ph type="dt" sz="half" idx="10"/>
          </p:nvPr>
        </p:nvSpPr>
        <p:spPr/>
        <p:txBody>
          <a:bodyPr/>
          <a:lstStyle/>
          <a:p>
            <a:fld id="{816B004F-190A-4344-BAFA-2F25A378C16D}" type="datetimeFigureOut">
              <a:rPr lang="de-DE" smtClean="0"/>
              <a:t>10.05.2021</a:t>
            </a:fld>
            <a:endParaRPr lang="de-DE"/>
          </a:p>
        </p:txBody>
      </p:sp>
      <p:sp>
        <p:nvSpPr>
          <p:cNvPr id="5" name="Fußzeilenplatzhalter 4">
            <a:extLst>
              <a:ext uri="{FF2B5EF4-FFF2-40B4-BE49-F238E27FC236}">
                <a16:creationId xmlns:a16="http://schemas.microsoft.com/office/drawing/2014/main" id="{79FC038A-3239-49E6-AFFD-6354BC491E9C}"/>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8827E333-4CAC-478B-A2BE-4C73E466EA93}"/>
              </a:ext>
            </a:extLst>
          </p:cNvPr>
          <p:cNvSpPr>
            <a:spLocks noGrp="1"/>
          </p:cNvSpPr>
          <p:nvPr>
            <p:ph type="sldNum" sz="quarter" idx="12"/>
          </p:nvPr>
        </p:nvSpPr>
        <p:spPr/>
        <p:txBody>
          <a:bodyPr/>
          <a:lstStyle/>
          <a:p>
            <a:fld id="{A66D69DD-1BF8-45C7-B312-D1DE8C053E35}" type="slidenum">
              <a:rPr lang="de-DE" smtClean="0"/>
              <a:t>‹Nr.›</a:t>
            </a:fld>
            <a:endParaRPr lang="de-DE"/>
          </a:p>
        </p:txBody>
      </p:sp>
    </p:spTree>
    <p:extLst>
      <p:ext uri="{BB962C8B-B14F-4D97-AF65-F5344CB8AC3E}">
        <p14:creationId xmlns:p14="http://schemas.microsoft.com/office/powerpoint/2010/main" val="6674408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16:creationId xmlns:a16="http://schemas.microsoft.com/office/drawing/2014/main" id="{FE5798B0-1F69-4C52-9AF1-A401E1378F8A}"/>
              </a:ext>
            </a:extLst>
          </p:cNvPr>
          <p:cNvSpPr>
            <a:spLocks noGrp="1"/>
          </p:cNvSpPr>
          <p:nvPr>
            <p:ph type="title" orient="vert"/>
          </p:nvPr>
        </p:nvSpPr>
        <p:spPr>
          <a:xfrm>
            <a:off x="8724900" y="365125"/>
            <a:ext cx="2628900" cy="5811838"/>
          </a:xfrm>
        </p:spPr>
        <p:txBody>
          <a:bodyPr vert="eaVert"/>
          <a:lstStyle/>
          <a:p>
            <a:r>
              <a:rPr lang="de-DE"/>
              <a:t>Mastertitelformat bearbeiten</a:t>
            </a:r>
          </a:p>
        </p:txBody>
      </p:sp>
      <p:sp>
        <p:nvSpPr>
          <p:cNvPr id="3" name="Vertikaler Textplatzhalter 2">
            <a:extLst>
              <a:ext uri="{FF2B5EF4-FFF2-40B4-BE49-F238E27FC236}">
                <a16:creationId xmlns:a16="http://schemas.microsoft.com/office/drawing/2014/main" id="{3EF1D5FE-A98E-4D12-8744-16E2F52222D6}"/>
              </a:ext>
            </a:extLst>
          </p:cNvPr>
          <p:cNvSpPr>
            <a:spLocks noGrp="1"/>
          </p:cNvSpPr>
          <p:nvPr>
            <p:ph type="body" orient="vert" idx="1"/>
          </p:nvPr>
        </p:nvSpPr>
        <p:spPr>
          <a:xfrm>
            <a:off x="838200" y="365125"/>
            <a:ext cx="7734300"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31EF12B7-6EA7-4715-B5D7-BF773A0D57E5}"/>
              </a:ext>
            </a:extLst>
          </p:cNvPr>
          <p:cNvSpPr>
            <a:spLocks noGrp="1"/>
          </p:cNvSpPr>
          <p:nvPr>
            <p:ph type="dt" sz="half" idx="10"/>
          </p:nvPr>
        </p:nvSpPr>
        <p:spPr/>
        <p:txBody>
          <a:bodyPr/>
          <a:lstStyle/>
          <a:p>
            <a:fld id="{816B004F-190A-4344-BAFA-2F25A378C16D}" type="datetimeFigureOut">
              <a:rPr lang="de-DE" smtClean="0"/>
              <a:t>10.05.2021</a:t>
            </a:fld>
            <a:endParaRPr lang="de-DE"/>
          </a:p>
        </p:txBody>
      </p:sp>
      <p:sp>
        <p:nvSpPr>
          <p:cNvPr id="5" name="Fußzeilenplatzhalter 4">
            <a:extLst>
              <a:ext uri="{FF2B5EF4-FFF2-40B4-BE49-F238E27FC236}">
                <a16:creationId xmlns:a16="http://schemas.microsoft.com/office/drawing/2014/main" id="{3D7A5207-ADD1-465D-B8C4-992A9B28127A}"/>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B9F86B8F-E76B-43CE-B6C9-A1EDF7A01F31}"/>
              </a:ext>
            </a:extLst>
          </p:cNvPr>
          <p:cNvSpPr>
            <a:spLocks noGrp="1"/>
          </p:cNvSpPr>
          <p:nvPr>
            <p:ph type="sldNum" sz="quarter" idx="12"/>
          </p:nvPr>
        </p:nvSpPr>
        <p:spPr/>
        <p:txBody>
          <a:bodyPr/>
          <a:lstStyle/>
          <a:p>
            <a:fld id="{A66D69DD-1BF8-45C7-B312-D1DE8C053E35}" type="slidenum">
              <a:rPr lang="de-DE" smtClean="0"/>
              <a:t>‹Nr.›</a:t>
            </a:fld>
            <a:endParaRPr lang="de-DE"/>
          </a:p>
        </p:txBody>
      </p:sp>
    </p:spTree>
    <p:extLst>
      <p:ext uri="{BB962C8B-B14F-4D97-AF65-F5344CB8AC3E}">
        <p14:creationId xmlns:p14="http://schemas.microsoft.com/office/powerpoint/2010/main" val="30097333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D9D62DB-2BBD-4C1D-BC08-71D548B8568A}"/>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4A7F0E0F-81DF-47C6-ABAD-12825C3DF5E5}"/>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B1A1FA3C-20DF-4092-A54D-442A4A51A937}"/>
              </a:ext>
            </a:extLst>
          </p:cNvPr>
          <p:cNvSpPr>
            <a:spLocks noGrp="1"/>
          </p:cNvSpPr>
          <p:nvPr>
            <p:ph type="dt" sz="half" idx="10"/>
          </p:nvPr>
        </p:nvSpPr>
        <p:spPr/>
        <p:txBody>
          <a:bodyPr/>
          <a:lstStyle/>
          <a:p>
            <a:fld id="{816B004F-190A-4344-BAFA-2F25A378C16D}" type="datetimeFigureOut">
              <a:rPr lang="de-DE" smtClean="0"/>
              <a:t>10.05.2021</a:t>
            </a:fld>
            <a:endParaRPr lang="de-DE"/>
          </a:p>
        </p:txBody>
      </p:sp>
      <p:sp>
        <p:nvSpPr>
          <p:cNvPr id="5" name="Fußzeilenplatzhalter 4">
            <a:extLst>
              <a:ext uri="{FF2B5EF4-FFF2-40B4-BE49-F238E27FC236}">
                <a16:creationId xmlns:a16="http://schemas.microsoft.com/office/drawing/2014/main" id="{F9C9F0BB-B2A0-4217-B165-A7D833401224}"/>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3F42BE63-554B-4A3C-BA2D-5EB0A53B4FFE}"/>
              </a:ext>
            </a:extLst>
          </p:cNvPr>
          <p:cNvSpPr>
            <a:spLocks noGrp="1"/>
          </p:cNvSpPr>
          <p:nvPr>
            <p:ph type="sldNum" sz="quarter" idx="12"/>
          </p:nvPr>
        </p:nvSpPr>
        <p:spPr/>
        <p:txBody>
          <a:bodyPr/>
          <a:lstStyle/>
          <a:p>
            <a:fld id="{A66D69DD-1BF8-45C7-B312-D1DE8C053E35}" type="slidenum">
              <a:rPr lang="de-DE" smtClean="0"/>
              <a:t>‹Nr.›</a:t>
            </a:fld>
            <a:endParaRPr lang="de-DE"/>
          </a:p>
        </p:txBody>
      </p:sp>
    </p:spTree>
    <p:extLst>
      <p:ext uri="{BB962C8B-B14F-4D97-AF65-F5344CB8AC3E}">
        <p14:creationId xmlns:p14="http://schemas.microsoft.com/office/powerpoint/2010/main" val="33259506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1A6583D-0971-4019-873E-14EF822909DE}"/>
              </a:ext>
            </a:extLst>
          </p:cNvPr>
          <p:cNvSpPr>
            <a:spLocks noGrp="1"/>
          </p:cNvSpPr>
          <p:nvPr>
            <p:ph type="title"/>
          </p:nvPr>
        </p:nvSpPr>
        <p:spPr>
          <a:xfrm>
            <a:off x="831850" y="1709738"/>
            <a:ext cx="10515600" cy="2852737"/>
          </a:xfrm>
        </p:spPr>
        <p:txBody>
          <a:bodyPr anchor="b"/>
          <a:lstStyle>
            <a:lvl1pPr>
              <a:defRPr sz="6000"/>
            </a:lvl1pPr>
          </a:lstStyle>
          <a:p>
            <a:r>
              <a:rPr lang="de-DE"/>
              <a:t>Mastertitelformat bearbeiten</a:t>
            </a:r>
          </a:p>
        </p:txBody>
      </p:sp>
      <p:sp>
        <p:nvSpPr>
          <p:cNvPr id="3" name="Textplatzhalter 2">
            <a:extLst>
              <a:ext uri="{FF2B5EF4-FFF2-40B4-BE49-F238E27FC236}">
                <a16:creationId xmlns:a16="http://schemas.microsoft.com/office/drawing/2014/main" id="{779AD78F-563F-4AB2-9D0D-202E9DD5640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sp>
        <p:nvSpPr>
          <p:cNvPr id="4" name="Datumsplatzhalter 3">
            <a:extLst>
              <a:ext uri="{FF2B5EF4-FFF2-40B4-BE49-F238E27FC236}">
                <a16:creationId xmlns:a16="http://schemas.microsoft.com/office/drawing/2014/main" id="{5595A3D2-9BFB-4CBD-A1F4-A610AE9F2523}"/>
              </a:ext>
            </a:extLst>
          </p:cNvPr>
          <p:cNvSpPr>
            <a:spLocks noGrp="1"/>
          </p:cNvSpPr>
          <p:nvPr>
            <p:ph type="dt" sz="half" idx="10"/>
          </p:nvPr>
        </p:nvSpPr>
        <p:spPr/>
        <p:txBody>
          <a:bodyPr/>
          <a:lstStyle/>
          <a:p>
            <a:fld id="{816B004F-190A-4344-BAFA-2F25A378C16D}" type="datetimeFigureOut">
              <a:rPr lang="de-DE" smtClean="0"/>
              <a:t>10.05.2021</a:t>
            </a:fld>
            <a:endParaRPr lang="de-DE"/>
          </a:p>
        </p:txBody>
      </p:sp>
      <p:sp>
        <p:nvSpPr>
          <p:cNvPr id="5" name="Fußzeilenplatzhalter 4">
            <a:extLst>
              <a:ext uri="{FF2B5EF4-FFF2-40B4-BE49-F238E27FC236}">
                <a16:creationId xmlns:a16="http://schemas.microsoft.com/office/drawing/2014/main" id="{764FF814-C86E-4476-A77D-4A53A0F2D606}"/>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B6D0EB32-28D9-4590-9541-CD6E87C5DCB8}"/>
              </a:ext>
            </a:extLst>
          </p:cNvPr>
          <p:cNvSpPr>
            <a:spLocks noGrp="1"/>
          </p:cNvSpPr>
          <p:nvPr>
            <p:ph type="sldNum" sz="quarter" idx="12"/>
          </p:nvPr>
        </p:nvSpPr>
        <p:spPr/>
        <p:txBody>
          <a:bodyPr/>
          <a:lstStyle/>
          <a:p>
            <a:fld id="{A66D69DD-1BF8-45C7-B312-D1DE8C053E35}" type="slidenum">
              <a:rPr lang="de-DE" smtClean="0"/>
              <a:t>‹Nr.›</a:t>
            </a:fld>
            <a:endParaRPr lang="de-DE"/>
          </a:p>
        </p:txBody>
      </p:sp>
    </p:spTree>
    <p:extLst>
      <p:ext uri="{BB962C8B-B14F-4D97-AF65-F5344CB8AC3E}">
        <p14:creationId xmlns:p14="http://schemas.microsoft.com/office/powerpoint/2010/main" val="41012700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8721672-65A4-41D9-9B8D-F5F663CE26E9}"/>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635E653A-1CC5-4DC2-B5D8-63AACAA6240F}"/>
              </a:ext>
            </a:extLst>
          </p:cNvPr>
          <p:cNvSpPr>
            <a:spLocks noGrp="1"/>
          </p:cNvSpPr>
          <p:nvPr>
            <p:ph sz="half" idx="1"/>
          </p:nvPr>
        </p:nvSpPr>
        <p:spPr>
          <a:xfrm>
            <a:off x="838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a:extLst>
              <a:ext uri="{FF2B5EF4-FFF2-40B4-BE49-F238E27FC236}">
                <a16:creationId xmlns:a16="http://schemas.microsoft.com/office/drawing/2014/main" id="{F4512B71-D1B4-4F4B-9E5D-2741575EC333}"/>
              </a:ext>
            </a:extLst>
          </p:cNvPr>
          <p:cNvSpPr>
            <a:spLocks noGrp="1"/>
          </p:cNvSpPr>
          <p:nvPr>
            <p:ph sz="half" idx="2"/>
          </p:nvPr>
        </p:nvSpPr>
        <p:spPr>
          <a:xfrm>
            <a:off x="6172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a:extLst>
              <a:ext uri="{FF2B5EF4-FFF2-40B4-BE49-F238E27FC236}">
                <a16:creationId xmlns:a16="http://schemas.microsoft.com/office/drawing/2014/main" id="{AFF378AE-F64A-473B-81E2-457B99FA72E2}"/>
              </a:ext>
            </a:extLst>
          </p:cNvPr>
          <p:cNvSpPr>
            <a:spLocks noGrp="1"/>
          </p:cNvSpPr>
          <p:nvPr>
            <p:ph type="dt" sz="half" idx="10"/>
          </p:nvPr>
        </p:nvSpPr>
        <p:spPr/>
        <p:txBody>
          <a:bodyPr/>
          <a:lstStyle/>
          <a:p>
            <a:fld id="{816B004F-190A-4344-BAFA-2F25A378C16D}" type="datetimeFigureOut">
              <a:rPr lang="de-DE" smtClean="0"/>
              <a:t>10.05.2021</a:t>
            </a:fld>
            <a:endParaRPr lang="de-DE"/>
          </a:p>
        </p:txBody>
      </p:sp>
      <p:sp>
        <p:nvSpPr>
          <p:cNvPr id="6" name="Fußzeilenplatzhalter 5">
            <a:extLst>
              <a:ext uri="{FF2B5EF4-FFF2-40B4-BE49-F238E27FC236}">
                <a16:creationId xmlns:a16="http://schemas.microsoft.com/office/drawing/2014/main" id="{D1E1E513-946A-40B6-8306-4053A99A751B}"/>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6EA49E64-F0BE-497F-BF5B-392DFA3E54E2}"/>
              </a:ext>
            </a:extLst>
          </p:cNvPr>
          <p:cNvSpPr>
            <a:spLocks noGrp="1"/>
          </p:cNvSpPr>
          <p:nvPr>
            <p:ph type="sldNum" sz="quarter" idx="12"/>
          </p:nvPr>
        </p:nvSpPr>
        <p:spPr/>
        <p:txBody>
          <a:bodyPr/>
          <a:lstStyle/>
          <a:p>
            <a:fld id="{A66D69DD-1BF8-45C7-B312-D1DE8C053E35}" type="slidenum">
              <a:rPr lang="de-DE" smtClean="0"/>
              <a:t>‹Nr.›</a:t>
            </a:fld>
            <a:endParaRPr lang="de-DE"/>
          </a:p>
        </p:txBody>
      </p:sp>
    </p:spTree>
    <p:extLst>
      <p:ext uri="{BB962C8B-B14F-4D97-AF65-F5344CB8AC3E}">
        <p14:creationId xmlns:p14="http://schemas.microsoft.com/office/powerpoint/2010/main" val="14866801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26825AE-E0C3-4BFF-837A-B93EB6E4A5FF}"/>
              </a:ext>
            </a:extLst>
          </p:cNvPr>
          <p:cNvSpPr>
            <a:spLocks noGrp="1"/>
          </p:cNvSpPr>
          <p:nvPr>
            <p:ph type="title"/>
          </p:nvPr>
        </p:nvSpPr>
        <p:spPr>
          <a:xfrm>
            <a:off x="839788" y="365125"/>
            <a:ext cx="10515600" cy="1325563"/>
          </a:xfrm>
        </p:spPr>
        <p:txBody>
          <a:bodyPr/>
          <a:lstStyle/>
          <a:p>
            <a:r>
              <a:rPr lang="de-DE"/>
              <a:t>Mastertitelformat bearbeiten</a:t>
            </a:r>
          </a:p>
        </p:txBody>
      </p:sp>
      <p:sp>
        <p:nvSpPr>
          <p:cNvPr id="3" name="Textplatzhalter 2">
            <a:extLst>
              <a:ext uri="{FF2B5EF4-FFF2-40B4-BE49-F238E27FC236}">
                <a16:creationId xmlns:a16="http://schemas.microsoft.com/office/drawing/2014/main" id="{EDDF9832-62D7-461F-941C-5033AD1662F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Inhaltsplatzhalter 3">
            <a:extLst>
              <a:ext uri="{FF2B5EF4-FFF2-40B4-BE49-F238E27FC236}">
                <a16:creationId xmlns:a16="http://schemas.microsoft.com/office/drawing/2014/main" id="{35C6183C-5F86-4A3F-9FFD-886480BFC2AF}"/>
              </a:ext>
            </a:extLst>
          </p:cNvPr>
          <p:cNvSpPr>
            <a:spLocks noGrp="1"/>
          </p:cNvSpPr>
          <p:nvPr>
            <p:ph sz="half" idx="2"/>
          </p:nvPr>
        </p:nvSpPr>
        <p:spPr>
          <a:xfrm>
            <a:off x="839788" y="2505075"/>
            <a:ext cx="5157787"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a:extLst>
              <a:ext uri="{FF2B5EF4-FFF2-40B4-BE49-F238E27FC236}">
                <a16:creationId xmlns:a16="http://schemas.microsoft.com/office/drawing/2014/main" id="{CCBD7021-28D5-4E7E-97F8-4D44E5687A1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Inhaltsplatzhalter 5">
            <a:extLst>
              <a:ext uri="{FF2B5EF4-FFF2-40B4-BE49-F238E27FC236}">
                <a16:creationId xmlns:a16="http://schemas.microsoft.com/office/drawing/2014/main" id="{CBA7F4EF-9789-4B19-AC4F-481E2E26800E}"/>
              </a:ext>
            </a:extLst>
          </p:cNvPr>
          <p:cNvSpPr>
            <a:spLocks noGrp="1"/>
          </p:cNvSpPr>
          <p:nvPr>
            <p:ph sz="quarter" idx="4"/>
          </p:nvPr>
        </p:nvSpPr>
        <p:spPr>
          <a:xfrm>
            <a:off x="6172200" y="2505075"/>
            <a:ext cx="5183188"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a:extLst>
              <a:ext uri="{FF2B5EF4-FFF2-40B4-BE49-F238E27FC236}">
                <a16:creationId xmlns:a16="http://schemas.microsoft.com/office/drawing/2014/main" id="{DB5A89CE-96A4-4C8B-B7EF-6B41C53E98FF}"/>
              </a:ext>
            </a:extLst>
          </p:cNvPr>
          <p:cNvSpPr>
            <a:spLocks noGrp="1"/>
          </p:cNvSpPr>
          <p:nvPr>
            <p:ph type="dt" sz="half" idx="10"/>
          </p:nvPr>
        </p:nvSpPr>
        <p:spPr/>
        <p:txBody>
          <a:bodyPr/>
          <a:lstStyle/>
          <a:p>
            <a:fld id="{816B004F-190A-4344-BAFA-2F25A378C16D}" type="datetimeFigureOut">
              <a:rPr lang="de-DE" smtClean="0"/>
              <a:t>10.05.2021</a:t>
            </a:fld>
            <a:endParaRPr lang="de-DE"/>
          </a:p>
        </p:txBody>
      </p:sp>
      <p:sp>
        <p:nvSpPr>
          <p:cNvPr id="8" name="Fußzeilenplatzhalter 7">
            <a:extLst>
              <a:ext uri="{FF2B5EF4-FFF2-40B4-BE49-F238E27FC236}">
                <a16:creationId xmlns:a16="http://schemas.microsoft.com/office/drawing/2014/main" id="{40F0744F-C0FE-4F57-B989-7F996B65C730}"/>
              </a:ext>
            </a:extLst>
          </p:cNvPr>
          <p:cNvSpPr>
            <a:spLocks noGrp="1"/>
          </p:cNvSpPr>
          <p:nvPr>
            <p:ph type="ftr" sz="quarter" idx="11"/>
          </p:nvPr>
        </p:nvSpPr>
        <p:spPr/>
        <p:txBody>
          <a:bodyPr/>
          <a:lstStyle/>
          <a:p>
            <a:endParaRPr lang="de-DE"/>
          </a:p>
        </p:txBody>
      </p:sp>
      <p:sp>
        <p:nvSpPr>
          <p:cNvPr id="9" name="Foliennummernplatzhalter 8">
            <a:extLst>
              <a:ext uri="{FF2B5EF4-FFF2-40B4-BE49-F238E27FC236}">
                <a16:creationId xmlns:a16="http://schemas.microsoft.com/office/drawing/2014/main" id="{BB37FB46-7A4B-49DE-89AF-55430FDE34D2}"/>
              </a:ext>
            </a:extLst>
          </p:cNvPr>
          <p:cNvSpPr>
            <a:spLocks noGrp="1"/>
          </p:cNvSpPr>
          <p:nvPr>
            <p:ph type="sldNum" sz="quarter" idx="12"/>
          </p:nvPr>
        </p:nvSpPr>
        <p:spPr/>
        <p:txBody>
          <a:bodyPr/>
          <a:lstStyle/>
          <a:p>
            <a:fld id="{A66D69DD-1BF8-45C7-B312-D1DE8C053E35}" type="slidenum">
              <a:rPr lang="de-DE" smtClean="0"/>
              <a:t>‹Nr.›</a:t>
            </a:fld>
            <a:endParaRPr lang="de-DE"/>
          </a:p>
        </p:txBody>
      </p:sp>
    </p:spTree>
    <p:extLst>
      <p:ext uri="{BB962C8B-B14F-4D97-AF65-F5344CB8AC3E}">
        <p14:creationId xmlns:p14="http://schemas.microsoft.com/office/powerpoint/2010/main" val="38350219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FC4D2EE-0A9B-48E1-81EC-52C6D7BD01A5}"/>
              </a:ext>
            </a:extLst>
          </p:cNvPr>
          <p:cNvSpPr>
            <a:spLocks noGrp="1"/>
          </p:cNvSpPr>
          <p:nvPr>
            <p:ph type="title"/>
          </p:nvPr>
        </p:nvSpPr>
        <p:spPr/>
        <p:txBody>
          <a:bodyPr/>
          <a:lstStyle/>
          <a:p>
            <a:r>
              <a:rPr lang="de-DE"/>
              <a:t>Mastertitelformat bearbeiten</a:t>
            </a:r>
          </a:p>
        </p:txBody>
      </p:sp>
      <p:sp>
        <p:nvSpPr>
          <p:cNvPr id="3" name="Datumsplatzhalter 2">
            <a:extLst>
              <a:ext uri="{FF2B5EF4-FFF2-40B4-BE49-F238E27FC236}">
                <a16:creationId xmlns:a16="http://schemas.microsoft.com/office/drawing/2014/main" id="{EEEBAC19-1F60-4A58-B6B9-03A004FA448F}"/>
              </a:ext>
            </a:extLst>
          </p:cNvPr>
          <p:cNvSpPr>
            <a:spLocks noGrp="1"/>
          </p:cNvSpPr>
          <p:nvPr>
            <p:ph type="dt" sz="half" idx="10"/>
          </p:nvPr>
        </p:nvSpPr>
        <p:spPr/>
        <p:txBody>
          <a:bodyPr/>
          <a:lstStyle/>
          <a:p>
            <a:fld id="{816B004F-190A-4344-BAFA-2F25A378C16D}" type="datetimeFigureOut">
              <a:rPr lang="de-DE" smtClean="0"/>
              <a:t>10.05.2021</a:t>
            </a:fld>
            <a:endParaRPr lang="de-DE"/>
          </a:p>
        </p:txBody>
      </p:sp>
      <p:sp>
        <p:nvSpPr>
          <p:cNvPr id="4" name="Fußzeilenplatzhalter 3">
            <a:extLst>
              <a:ext uri="{FF2B5EF4-FFF2-40B4-BE49-F238E27FC236}">
                <a16:creationId xmlns:a16="http://schemas.microsoft.com/office/drawing/2014/main" id="{554F9793-B973-41B9-8F8B-B9AF5D8DD45D}"/>
              </a:ext>
            </a:extLst>
          </p:cNvPr>
          <p:cNvSpPr>
            <a:spLocks noGrp="1"/>
          </p:cNvSpPr>
          <p:nvPr>
            <p:ph type="ftr" sz="quarter" idx="11"/>
          </p:nvPr>
        </p:nvSpPr>
        <p:spPr/>
        <p:txBody>
          <a:bodyPr/>
          <a:lstStyle/>
          <a:p>
            <a:endParaRPr lang="de-DE"/>
          </a:p>
        </p:txBody>
      </p:sp>
      <p:sp>
        <p:nvSpPr>
          <p:cNvPr id="5" name="Foliennummernplatzhalter 4">
            <a:extLst>
              <a:ext uri="{FF2B5EF4-FFF2-40B4-BE49-F238E27FC236}">
                <a16:creationId xmlns:a16="http://schemas.microsoft.com/office/drawing/2014/main" id="{22A42B1A-B977-44A2-B0A6-11DD84FFBDA6}"/>
              </a:ext>
            </a:extLst>
          </p:cNvPr>
          <p:cNvSpPr>
            <a:spLocks noGrp="1"/>
          </p:cNvSpPr>
          <p:nvPr>
            <p:ph type="sldNum" sz="quarter" idx="12"/>
          </p:nvPr>
        </p:nvSpPr>
        <p:spPr/>
        <p:txBody>
          <a:bodyPr/>
          <a:lstStyle/>
          <a:p>
            <a:fld id="{A66D69DD-1BF8-45C7-B312-D1DE8C053E35}" type="slidenum">
              <a:rPr lang="de-DE" smtClean="0"/>
              <a:t>‹Nr.›</a:t>
            </a:fld>
            <a:endParaRPr lang="de-DE"/>
          </a:p>
        </p:txBody>
      </p:sp>
    </p:spTree>
    <p:extLst>
      <p:ext uri="{BB962C8B-B14F-4D97-AF65-F5344CB8AC3E}">
        <p14:creationId xmlns:p14="http://schemas.microsoft.com/office/powerpoint/2010/main" val="15394654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21D1C5FA-D8C5-410F-8C98-B3BE46396E22}"/>
              </a:ext>
            </a:extLst>
          </p:cNvPr>
          <p:cNvSpPr>
            <a:spLocks noGrp="1"/>
          </p:cNvSpPr>
          <p:nvPr>
            <p:ph type="dt" sz="half" idx="10"/>
          </p:nvPr>
        </p:nvSpPr>
        <p:spPr/>
        <p:txBody>
          <a:bodyPr/>
          <a:lstStyle/>
          <a:p>
            <a:fld id="{816B004F-190A-4344-BAFA-2F25A378C16D}" type="datetimeFigureOut">
              <a:rPr lang="de-DE" smtClean="0"/>
              <a:t>10.05.2021</a:t>
            </a:fld>
            <a:endParaRPr lang="de-DE"/>
          </a:p>
        </p:txBody>
      </p:sp>
      <p:sp>
        <p:nvSpPr>
          <p:cNvPr id="3" name="Fußzeilenplatzhalter 2">
            <a:extLst>
              <a:ext uri="{FF2B5EF4-FFF2-40B4-BE49-F238E27FC236}">
                <a16:creationId xmlns:a16="http://schemas.microsoft.com/office/drawing/2014/main" id="{74F4BA43-2391-41B2-9F50-39768C9EC900}"/>
              </a:ext>
            </a:extLst>
          </p:cNvPr>
          <p:cNvSpPr>
            <a:spLocks noGrp="1"/>
          </p:cNvSpPr>
          <p:nvPr>
            <p:ph type="ftr" sz="quarter" idx="11"/>
          </p:nvPr>
        </p:nvSpPr>
        <p:spPr/>
        <p:txBody>
          <a:bodyPr/>
          <a:lstStyle/>
          <a:p>
            <a:endParaRPr lang="de-DE"/>
          </a:p>
        </p:txBody>
      </p:sp>
      <p:sp>
        <p:nvSpPr>
          <p:cNvPr id="4" name="Foliennummernplatzhalter 3">
            <a:extLst>
              <a:ext uri="{FF2B5EF4-FFF2-40B4-BE49-F238E27FC236}">
                <a16:creationId xmlns:a16="http://schemas.microsoft.com/office/drawing/2014/main" id="{9DC67207-3735-4736-9CEC-74B6CD120C4A}"/>
              </a:ext>
            </a:extLst>
          </p:cNvPr>
          <p:cNvSpPr>
            <a:spLocks noGrp="1"/>
          </p:cNvSpPr>
          <p:nvPr>
            <p:ph type="sldNum" sz="quarter" idx="12"/>
          </p:nvPr>
        </p:nvSpPr>
        <p:spPr/>
        <p:txBody>
          <a:bodyPr/>
          <a:lstStyle/>
          <a:p>
            <a:fld id="{A66D69DD-1BF8-45C7-B312-D1DE8C053E35}" type="slidenum">
              <a:rPr lang="de-DE" smtClean="0"/>
              <a:t>‹Nr.›</a:t>
            </a:fld>
            <a:endParaRPr lang="de-DE"/>
          </a:p>
        </p:txBody>
      </p:sp>
    </p:spTree>
    <p:extLst>
      <p:ext uri="{BB962C8B-B14F-4D97-AF65-F5344CB8AC3E}">
        <p14:creationId xmlns:p14="http://schemas.microsoft.com/office/powerpoint/2010/main" val="25987659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CFD1940-B971-494F-A2A6-7170B4FFEE58}"/>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Inhaltsplatzhalter 2">
            <a:extLst>
              <a:ext uri="{FF2B5EF4-FFF2-40B4-BE49-F238E27FC236}">
                <a16:creationId xmlns:a16="http://schemas.microsoft.com/office/drawing/2014/main" id="{BCD53173-1059-4956-8173-91BB6043E4F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a:extLst>
              <a:ext uri="{FF2B5EF4-FFF2-40B4-BE49-F238E27FC236}">
                <a16:creationId xmlns:a16="http://schemas.microsoft.com/office/drawing/2014/main" id="{9B7C3C1E-CC35-49EB-82F5-6E543D4821F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ACBC4ABB-CC70-4B5D-B2D9-23CA1BF9F125}"/>
              </a:ext>
            </a:extLst>
          </p:cNvPr>
          <p:cNvSpPr>
            <a:spLocks noGrp="1"/>
          </p:cNvSpPr>
          <p:nvPr>
            <p:ph type="dt" sz="half" idx="10"/>
          </p:nvPr>
        </p:nvSpPr>
        <p:spPr/>
        <p:txBody>
          <a:bodyPr/>
          <a:lstStyle/>
          <a:p>
            <a:fld id="{816B004F-190A-4344-BAFA-2F25A378C16D}" type="datetimeFigureOut">
              <a:rPr lang="de-DE" smtClean="0"/>
              <a:t>10.05.2021</a:t>
            </a:fld>
            <a:endParaRPr lang="de-DE"/>
          </a:p>
        </p:txBody>
      </p:sp>
      <p:sp>
        <p:nvSpPr>
          <p:cNvPr id="6" name="Fußzeilenplatzhalter 5">
            <a:extLst>
              <a:ext uri="{FF2B5EF4-FFF2-40B4-BE49-F238E27FC236}">
                <a16:creationId xmlns:a16="http://schemas.microsoft.com/office/drawing/2014/main" id="{5D6A04FF-4C86-453A-AAE3-06E2BC500F75}"/>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BAD2074A-BF3C-4C5E-8031-87A0BD0ED17E}"/>
              </a:ext>
            </a:extLst>
          </p:cNvPr>
          <p:cNvSpPr>
            <a:spLocks noGrp="1"/>
          </p:cNvSpPr>
          <p:nvPr>
            <p:ph type="sldNum" sz="quarter" idx="12"/>
          </p:nvPr>
        </p:nvSpPr>
        <p:spPr/>
        <p:txBody>
          <a:bodyPr/>
          <a:lstStyle/>
          <a:p>
            <a:fld id="{A66D69DD-1BF8-45C7-B312-D1DE8C053E35}" type="slidenum">
              <a:rPr lang="de-DE" smtClean="0"/>
              <a:t>‹Nr.›</a:t>
            </a:fld>
            <a:endParaRPr lang="de-DE"/>
          </a:p>
        </p:txBody>
      </p:sp>
    </p:spTree>
    <p:extLst>
      <p:ext uri="{BB962C8B-B14F-4D97-AF65-F5344CB8AC3E}">
        <p14:creationId xmlns:p14="http://schemas.microsoft.com/office/powerpoint/2010/main" val="13655077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F8160A6-208C-4FD9-A3FB-F20B2EC43319}"/>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Bildplatzhalter 2">
            <a:extLst>
              <a:ext uri="{FF2B5EF4-FFF2-40B4-BE49-F238E27FC236}">
                <a16:creationId xmlns:a16="http://schemas.microsoft.com/office/drawing/2014/main" id="{42213AE3-7C53-4CA1-8D8F-D3A1FC5807A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a:extLst>
              <a:ext uri="{FF2B5EF4-FFF2-40B4-BE49-F238E27FC236}">
                <a16:creationId xmlns:a16="http://schemas.microsoft.com/office/drawing/2014/main" id="{D6C5BA03-DBFC-4C6D-9546-DB1335EDB91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D215BF43-BB0D-477C-A5E4-6EB4EB109B05}"/>
              </a:ext>
            </a:extLst>
          </p:cNvPr>
          <p:cNvSpPr>
            <a:spLocks noGrp="1"/>
          </p:cNvSpPr>
          <p:nvPr>
            <p:ph type="dt" sz="half" idx="10"/>
          </p:nvPr>
        </p:nvSpPr>
        <p:spPr/>
        <p:txBody>
          <a:bodyPr/>
          <a:lstStyle/>
          <a:p>
            <a:fld id="{816B004F-190A-4344-BAFA-2F25A378C16D}" type="datetimeFigureOut">
              <a:rPr lang="de-DE" smtClean="0"/>
              <a:t>10.05.2021</a:t>
            </a:fld>
            <a:endParaRPr lang="de-DE"/>
          </a:p>
        </p:txBody>
      </p:sp>
      <p:sp>
        <p:nvSpPr>
          <p:cNvPr id="6" name="Fußzeilenplatzhalter 5">
            <a:extLst>
              <a:ext uri="{FF2B5EF4-FFF2-40B4-BE49-F238E27FC236}">
                <a16:creationId xmlns:a16="http://schemas.microsoft.com/office/drawing/2014/main" id="{B2206D6C-2BFF-43D2-8BCA-B7C475220ECD}"/>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515DD874-4CC7-4BF5-BE42-35DFDFEBFA42}"/>
              </a:ext>
            </a:extLst>
          </p:cNvPr>
          <p:cNvSpPr>
            <a:spLocks noGrp="1"/>
          </p:cNvSpPr>
          <p:nvPr>
            <p:ph type="sldNum" sz="quarter" idx="12"/>
          </p:nvPr>
        </p:nvSpPr>
        <p:spPr/>
        <p:txBody>
          <a:bodyPr/>
          <a:lstStyle/>
          <a:p>
            <a:fld id="{A66D69DD-1BF8-45C7-B312-D1DE8C053E35}" type="slidenum">
              <a:rPr lang="de-DE" smtClean="0"/>
              <a:t>‹Nr.›</a:t>
            </a:fld>
            <a:endParaRPr lang="de-DE"/>
          </a:p>
        </p:txBody>
      </p:sp>
    </p:spTree>
    <p:extLst>
      <p:ext uri="{BB962C8B-B14F-4D97-AF65-F5344CB8AC3E}">
        <p14:creationId xmlns:p14="http://schemas.microsoft.com/office/powerpoint/2010/main" val="9409234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9CAB8A84-7530-4DA6-B3AC-9783B2E3ED7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Mastertitelformat bearbeiten</a:t>
            </a:r>
          </a:p>
        </p:txBody>
      </p:sp>
      <p:sp>
        <p:nvSpPr>
          <p:cNvPr id="3" name="Textplatzhalter 2">
            <a:extLst>
              <a:ext uri="{FF2B5EF4-FFF2-40B4-BE49-F238E27FC236}">
                <a16:creationId xmlns:a16="http://schemas.microsoft.com/office/drawing/2014/main" id="{98DF6E44-8D46-4BB6-A0B8-639D1C1D629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C14B1E8C-902D-4618-9674-A8F922F870A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16B004F-190A-4344-BAFA-2F25A378C16D}" type="datetimeFigureOut">
              <a:rPr lang="de-DE" smtClean="0"/>
              <a:t>10.05.2021</a:t>
            </a:fld>
            <a:endParaRPr lang="de-DE"/>
          </a:p>
        </p:txBody>
      </p:sp>
      <p:sp>
        <p:nvSpPr>
          <p:cNvPr id="5" name="Fußzeilenplatzhalter 4">
            <a:extLst>
              <a:ext uri="{FF2B5EF4-FFF2-40B4-BE49-F238E27FC236}">
                <a16:creationId xmlns:a16="http://schemas.microsoft.com/office/drawing/2014/main" id="{90401D7A-F7F3-43CB-AA66-5F58B8F4816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a:extLst>
              <a:ext uri="{FF2B5EF4-FFF2-40B4-BE49-F238E27FC236}">
                <a16:creationId xmlns:a16="http://schemas.microsoft.com/office/drawing/2014/main" id="{E15F5D7E-0503-4988-8D98-323B3CD22AB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66D69DD-1BF8-45C7-B312-D1DE8C053E35}" type="slidenum">
              <a:rPr lang="de-DE" smtClean="0"/>
              <a:t>‹Nr.›</a:t>
            </a:fld>
            <a:endParaRPr lang="de-DE"/>
          </a:p>
        </p:txBody>
      </p:sp>
    </p:spTree>
    <p:extLst>
      <p:ext uri="{BB962C8B-B14F-4D97-AF65-F5344CB8AC3E}">
        <p14:creationId xmlns:p14="http://schemas.microsoft.com/office/powerpoint/2010/main" val="271807809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24.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hyperlink" Target="mailto:tim@cole.de" TargetMode="External"/><Relationship Id="rId2" Type="http://schemas.openxmlformats.org/officeDocument/2006/relationships/notesSlide" Target="../notesSlides/notesSlide48.xml"/><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77FBA46-FD4D-43DB-BE6B-F295A4904B49}"/>
              </a:ext>
            </a:extLst>
          </p:cNvPr>
          <p:cNvSpPr>
            <a:spLocks noGrp="1"/>
          </p:cNvSpPr>
          <p:nvPr>
            <p:ph type="title"/>
          </p:nvPr>
        </p:nvSpPr>
        <p:spPr>
          <a:xfrm>
            <a:off x="838200" y="1755013"/>
            <a:ext cx="10515600" cy="2250059"/>
          </a:xfrm>
        </p:spPr>
        <p:txBody>
          <a:bodyPr>
            <a:normAutofit/>
          </a:bodyPr>
          <a:lstStyle/>
          <a:p>
            <a:pPr algn="ctr"/>
            <a:r>
              <a:rPr lang="de-DE" sz="6000" dirty="0">
                <a:latin typeface="Adobe Gothic Std B" panose="020B0800000000000000" pitchFamily="34" charset="-128"/>
                <a:ea typeface="Adobe Gothic Std B" panose="020B0800000000000000" pitchFamily="34" charset="-128"/>
              </a:rPr>
              <a:t>The Future  </a:t>
            </a:r>
            <a:r>
              <a:rPr lang="de-DE" sz="6000" dirty="0" err="1">
                <a:latin typeface="Adobe Gothic Std B" panose="020B0800000000000000" pitchFamily="34" charset="-128"/>
                <a:ea typeface="Adobe Gothic Std B" panose="020B0800000000000000" pitchFamily="34" charset="-128"/>
              </a:rPr>
              <a:t>of</a:t>
            </a:r>
            <a:r>
              <a:rPr lang="de-DE" sz="6000" dirty="0">
                <a:latin typeface="Adobe Gothic Std B" panose="020B0800000000000000" pitchFamily="34" charset="-128"/>
                <a:ea typeface="Adobe Gothic Std B" panose="020B0800000000000000" pitchFamily="34" charset="-128"/>
              </a:rPr>
              <a:t> Making</a:t>
            </a:r>
            <a:br>
              <a:rPr lang="de-DE" sz="6000" dirty="0">
                <a:latin typeface="Adobe Gothic Std B" panose="020B0800000000000000" pitchFamily="34" charset="-128"/>
                <a:ea typeface="Adobe Gothic Std B" panose="020B0800000000000000" pitchFamily="34" charset="-128"/>
              </a:rPr>
            </a:br>
            <a:r>
              <a:rPr lang="de-DE" sz="3200" dirty="0" err="1">
                <a:latin typeface="Adobe Gothic Std B" panose="020B0800000000000000" pitchFamily="34" charset="-128"/>
                <a:ea typeface="Adobe Gothic Std B" panose="020B0800000000000000" pitchFamily="34" charset="-128"/>
              </a:rPr>
              <a:t>Making</a:t>
            </a:r>
            <a:r>
              <a:rPr lang="de-DE" sz="3200" dirty="0">
                <a:latin typeface="Adobe Gothic Std B" panose="020B0800000000000000" pitchFamily="34" charset="-128"/>
                <a:ea typeface="Adobe Gothic Std B" panose="020B0800000000000000" pitchFamily="34" charset="-128"/>
              </a:rPr>
              <a:t> </a:t>
            </a:r>
            <a:r>
              <a:rPr lang="de-DE" sz="3200" dirty="0" err="1">
                <a:latin typeface="Adobe Gothic Std B" panose="020B0800000000000000" pitchFamily="34" charset="-128"/>
                <a:ea typeface="Adobe Gothic Std B" panose="020B0800000000000000" pitchFamily="34" charset="-128"/>
              </a:rPr>
              <a:t>the</a:t>
            </a:r>
            <a:r>
              <a:rPr lang="de-DE" sz="3200" dirty="0">
                <a:latin typeface="Adobe Gothic Std B" panose="020B0800000000000000" pitchFamily="34" charset="-128"/>
                <a:ea typeface="Adobe Gothic Std B" panose="020B0800000000000000" pitchFamily="34" charset="-128"/>
              </a:rPr>
              <a:t> Future</a:t>
            </a:r>
            <a:endParaRPr lang="de-DE" sz="6000" dirty="0">
              <a:latin typeface="Adobe Gothic Std B" panose="020B0800000000000000" pitchFamily="34" charset="-128"/>
              <a:ea typeface="Adobe Gothic Std B" panose="020B0800000000000000" pitchFamily="34" charset="-128"/>
            </a:endParaRPr>
          </a:p>
        </p:txBody>
      </p:sp>
      <p:pic>
        <p:nvPicPr>
          <p:cNvPr id="3" name="Grafik 2">
            <a:extLst>
              <a:ext uri="{FF2B5EF4-FFF2-40B4-BE49-F238E27FC236}">
                <a16:creationId xmlns:a16="http://schemas.microsoft.com/office/drawing/2014/main" id="{C08B8F8C-0700-45B8-9176-276CBBBD71DC}"/>
              </a:ext>
            </a:extLst>
          </p:cNvPr>
          <p:cNvPicPr>
            <a:picLocks noChangeAspect="1"/>
          </p:cNvPicPr>
          <p:nvPr/>
        </p:nvPicPr>
        <p:blipFill>
          <a:blip r:embed="rId3"/>
          <a:stretch>
            <a:fillRect/>
          </a:stretch>
        </p:blipFill>
        <p:spPr>
          <a:xfrm>
            <a:off x="2830634" y="4956433"/>
            <a:ext cx="6530732" cy="1773551"/>
          </a:xfrm>
          <a:prstGeom prst="rect">
            <a:avLst/>
          </a:prstGeom>
        </p:spPr>
      </p:pic>
    </p:spTree>
    <p:extLst>
      <p:ext uri="{BB962C8B-B14F-4D97-AF65-F5344CB8AC3E}">
        <p14:creationId xmlns:p14="http://schemas.microsoft.com/office/powerpoint/2010/main" val="7560756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7EDAE4B-1E5E-4F02-A950-F72AA9630D5C}"/>
              </a:ext>
            </a:extLst>
          </p:cNvPr>
          <p:cNvSpPr>
            <a:spLocks noGrp="1"/>
          </p:cNvSpPr>
          <p:nvPr>
            <p:ph type="title"/>
          </p:nvPr>
        </p:nvSpPr>
        <p:spPr/>
        <p:txBody>
          <a:bodyPr/>
          <a:lstStyle/>
          <a:p>
            <a:endParaRPr lang="de-DE"/>
          </a:p>
        </p:txBody>
      </p:sp>
      <p:pic>
        <p:nvPicPr>
          <p:cNvPr id="5" name="Inhaltsplatzhalter 4">
            <a:extLst>
              <a:ext uri="{FF2B5EF4-FFF2-40B4-BE49-F238E27FC236}">
                <a16:creationId xmlns:a16="http://schemas.microsoft.com/office/drawing/2014/main" id="{F52A009E-6589-410B-A1BA-1E86982BF758}"/>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b="8644"/>
          <a:stretch/>
        </p:blipFill>
        <p:spPr>
          <a:xfrm>
            <a:off x="1756820" y="721586"/>
            <a:ext cx="8678360" cy="5771289"/>
          </a:xfrm>
        </p:spPr>
      </p:pic>
    </p:spTree>
    <p:extLst>
      <p:ext uri="{BB962C8B-B14F-4D97-AF65-F5344CB8AC3E}">
        <p14:creationId xmlns:p14="http://schemas.microsoft.com/office/powerpoint/2010/main" val="26492244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60B9197D-D07F-4AFF-AE24-21D2BEE03C60}"/>
              </a:ext>
            </a:extLst>
          </p:cNvPr>
          <p:cNvPicPr>
            <a:picLocks noChangeAspect="1"/>
          </p:cNvPicPr>
          <p:nvPr/>
        </p:nvPicPr>
        <p:blipFill>
          <a:blip r:embed="rId3"/>
          <a:stretch>
            <a:fillRect/>
          </a:stretch>
        </p:blipFill>
        <p:spPr>
          <a:xfrm>
            <a:off x="1168822" y="817768"/>
            <a:ext cx="9854356" cy="5522072"/>
          </a:xfrm>
          <a:prstGeom prst="rect">
            <a:avLst/>
          </a:prstGeom>
        </p:spPr>
      </p:pic>
    </p:spTree>
    <p:extLst>
      <p:ext uri="{BB962C8B-B14F-4D97-AF65-F5344CB8AC3E}">
        <p14:creationId xmlns:p14="http://schemas.microsoft.com/office/powerpoint/2010/main" val="37328469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EEA4047-93D0-4CFC-A647-24260CE73C8C}"/>
              </a:ext>
            </a:extLst>
          </p:cNvPr>
          <p:cNvSpPr>
            <a:spLocks noGrp="1"/>
          </p:cNvSpPr>
          <p:nvPr>
            <p:ph type="title"/>
          </p:nvPr>
        </p:nvSpPr>
        <p:spPr/>
        <p:txBody>
          <a:bodyPr/>
          <a:lstStyle/>
          <a:p>
            <a:r>
              <a:rPr lang="de-DE" b="1" dirty="0" err="1"/>
              <a:t>What</a:t>
            </a:r>
            <a:r>
              <a:rPr lang="de-DE" b="1" dirty="0"/>
              <a:t> </a:t>
            </a:r>
            <a:r>
              <a:rPr lang="de-DE" b="1" dirty="0" err="1"/>
              <a:t>we</a:t>
            </a:r>
            <a:r>
              <a:rPr lang="de-DE" b="1" dirty="0"/>
              <a:t> </a:t>
            </a:r>
            <a:r>
              <a:rPr lang="de-DE" b="1" dirty="0" err="1"/>
              <a:t>don‘t</a:t>
            </a:r>
            <a:r>
              <a:rPr lang="de-DE" b="1" dirty="0"/>
              <a:t> </a:t>
            </a:r>
            <a:r>
              <a:rPr lang="de-DE" b="1" dirty="0" err="1"/>
              <a:t>know</a:t>
            </a:r>
            <a:r>
              <a:rPr lang="de-DE" b="1" dirty="0"/>
              <a:t> </a:t>
            </a:r>
            <a:r>
              <a:rPr lang="de-DE" b="1" i="1" dirty="0" err="1"/>
              <a:t>can</a:t>
            </a:r>
            <a:r>
              <a:rPr lang="de-DE" b="1" dirty="0"/>
              <a:t> hurt </a:t>
            </a:r>
            <a:r>
              <a:rPr lang="de-DE" b="1" dirty="0" err="1"/>
              <a:t>us</a:t>
            </a:r>
            <a:endParaRPr lang="de-DE" b="1" dirty="0"/>
          </a:p>
        </p:txBody>
      </p:sp>
      <p:pic>
        <p:nvPicPr>
          <p:cNvPr id="5" name="Inhaltsplatzhalter 4">
            <a:extLst>
              <a:ext uri="{FF2B5EF4-FFF2-40B4-BE49-F238E27FC236}">
                <a16:creationId xmlns:a16="http://schemas.microsoft.com/office/drawing/2014/main" id="{DCE1B6F4-5CB5-4555-88B3-192396165A81}"/>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843947" y="1825625"/>
            <a:ext cx="6504105" cy="4351338"/>
          </a:xfrm>
        </p:spPr>
      </p:pic>
    </p:spTree>
    <p:extLst>
      <p:ext uri="{BB962C8B-B14F-4D97-AF65-F5344CB8AC3E}">
        <p14:creationId xmlns:p14="http://schemas.microsoft.com/office/powerpoint/2010/main" val="32359974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2B5606D-0A94-4C03-A07B-DB62E130C62E}"/>
              </a:ext>
            </a:extLst>
          </p:cNvPr>
          <p:cNvSpPr>
            <a:spLocks noGrp="1"/>
          </p:cNvSpPr>
          <p:nvPr>
            <p:ph type="title"/>
          </p:nvPr>
        </p:nvSpPr>
        <p:spPr/>
        <p:txBody>
          <a:bodyPr/>
          <a:lstStyle/>
          <a:p>
            <a:endParaRPr lang="de-DE"/>
          </a:p>
        </p:txBody>
      </p:sp>
      <p:pic>
        <p:nvPicPr>
          <p:cNvPr id="5" name="Inhaltsplatzhalter 4">
            <a:extLst>
              <a:ext uri="{FF2B5EF4-FFF2-40B4-BE49-F238E27FC236}">
                <a16:creationId xmlns:a16="http://schemas.microsoft.com/office/drawing/2014/main" id="{8C1B5396-43D0-45E1-8669-C857F379895C}"/>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03904" y="286836"/>
            <a:ext cx="11784192" cy="6284328"/>
          </a:xfrm>
        </p:spPr>
      </p:pic>
    </p:spTree>
    <p:extLst>
      <p:ext uri="{BB962C8B-B14F-4D97-AF65-F5344CB8AC3E}">
        <p14:creationId xmlns:p14="http://schemas.microsoft.com/office/powerpoint/2010/main" val="19813053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a:extLst>
              <a:ext uri="{FF2B5EF4-FFF2-40B4-BE49-F238E27FC236}">
                <a16:creationId xmlns:a16="http://schemas.microsoft.com/office/drawing/2014/main" id="{30E92BFE-4B38-4DD7-A957-E3C9103D3533}"/>
              </a:ext>
            </a:extLst>
          </p:cNvPr>
          <p:cNvPicPr>
            <a:picLocks noChangeAspect="1"/>
          </p:cNvPicPr>
          <p:nvPr/>
        </p:nvPicPr>
        <p:blipFill>
          <a:blip r:embed="rId3"/>
          <a:stretch>
            <a:fillRect/>
          </a:stretch>
        </p:blipFill>
        <p:spPr>
          <a:xfrm>
            <a:off x="0" y="853541"/>
            <a:ext cx="12192000" cy="5150918"/>
          </a:xfrm>
          <a:prstGeom prst="rect">
            <a:avLst/>
          </a:prstGeom>
        </p:spPr>
      </p:pic>
      <p:sp>
        <p:nvSpPr>
          <p:cNvPr id="2" name="Textfeld 1">
            <a:extLst>
              <a:ext uri="{FF2B5EF4-FFF2-40B4-BE49-F238E27FC236}">
                <a16:creationId xmlns:a16="http://schemas.microsoft.com/office/drawing/2014/main" id="{4A94D73F-D8C0-423F-A3FD-41D0B63F0DF1}"/>
              </a:ext>
            </a:extLst>
          </p:cNvPr>
          <p:cNvSpPr txBox="1"/>
          <p:nvPr/>
        </p:nvSpPr>
        <p:spPr>
          <a:xfrm>
            <a:off x="91440" y="6299200"/>
            <a:ext cx="2179764" cy="276999"/>
          </a:xfrm>
          <a:prstGeom prst="rect">
            <a:avLst/>
          </a:prstGeom>
          <a:noFill/>
        </p:spPr>
        <p:txBody>
          <a:bodyPr wrap="none" rtlCol="0">
            <a:spAutoFit/>
          </a:bodyPr>
          <a:lstStyle/>
          <a:p>
            <a:r>
              <a:rPr lang="de-DE" sz="1200"/>
              <a:t>Source: Veritas Databerg Report</a:t>
            </a:r>
            <a:endParaRPr lang="de-DE" sz="1200" dirty="0"/>
          </a:p>
        </p:txBody>
      </p:sp>
    </p:spTree>
    <p:extLst>
      <p:ext uri="{BB962C8B-B14F-4D97-AF65-F5344CB8AC3E}">
        <p14:creationId xmlns:p14="http://schemas.microsoft.com/office/powerpoint/2010/main" val="13173135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Ein Bild, das Gras, Person, draußen, Gruppe enthält.&#10;&#10;Automatisch generierte Beschreibung">
            <a:extLst>
              <a:ext uri="{FF2B5EF4-FFF2-40B4-BE49-F238E27FC236}">
                <a16:creationId xmlns:a16="http://schemas.microsoft.com/office/drawing/2014/main" id="{E0036280-086F-40FD-89A1-91D5EE2BCB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64631" y="0"/>
            <a:ext cx="8662737" cy="6858000"/>
          </a:xfrm>
          <a:prstGeom prst="rect">
            <a:avLst/>
          </a:prstGeom>
        </p:spPr>
      </p:pic>
    </p:spTree>
    <p:extLst>
      <p:ext uri="{BB962C8B-B14F-4D97-AF65-F5344CB8AC3E}">
        <p14:creationId xmlns:p14="http://schemas.microsoft.com/office/powerpoint/2010/main" val="7901642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Ein Bild, das Text enthält.&#10;&#10;Automatisch generierte Beschreibung">
            <a:extLst>
              <a:ext uri="{FF2B5EF4-FFF2-40B4-BE49-F238E27FC236}">
                <a16:creationId xmlns:a16="http://schemas.microsoft.com/office/drawing/2014/main" id="{789481E4-A692-4513-A916-1FFB1552AB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41388" y="1148877"/>
            <a:ext cx="8141071" cy="4578155"/>
          </a:xfrm>
          <a:prstGeom prst="rect">
            <a:avLst/>
          </a:prstGeom>
        </p:spPr>
      </p:pic>
    </p:spTree>
    <p:extLst>
      <p:ext uri="{BB962C8B-B14F-4D97-AF65-F5344CB8AC3E}">
        <p14:creationId xmlns:p14="http://schemas.microsoft.com/office/powerpoint/2010/main" val="3973100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4DAA41AD-609E-49B3-B809-14E2D83E79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9200" y="0"/>
            <a:ext cx="9753600" cy="6467475"/>
          </a:xfrm>
          <a:prstGeom prst="rect">
            <a:avLst/>
          </a:prstGeom>
        </p:spPr>
      </p:pic>
      <p:sp>
        <p:nvSpPr>
          <p:cNvPr id="5" name="Textfeld 4">
            <a:extLst>
              <a:ext uri="{FF2B5EF4-FFF2-40B4-BE49-F238E27FC236}">
                <a16:creationId xmlns:a16="http://schemas.microsoft.com/office/drawing/2014/main" id="{5BE4A9DB-168F-4535-8D9C-9BD21A45BF93}"/>
              </a:ext>
            </a:extLst>
          </p:cNvPr>
          <p:cNvSpPr txBox="1"/>
          <p:nvPr/>
        </p:nvSpPr>
        <p:spPr>
          <a:xfrm>
            <a:off x="144379" y="6581001"/>
            <a:ext cx="2479653" cy="276999"/>
          </a:xfrm>
          <a:prstGeom prst="rect">
            <a:avLst/>
          </a:prstGeom>
          <a:noFill/>
        </p:spPr>
        <p:txBody>
          <a:bodyPr wrap="none" rtlCol="0">
            <a:spAutoFit/>
          </a:bodyPr>
          <a:lstStyle/>
          <a:p>
            <a:r>
              <a:rPr lang="de-DE" sz="1200" dirty="0"/>
              <a:t>Source: Jonathan H Chen, Stanford U</a:t>
            </a:r>
          </a:p>
        </p:txBody>
      </p:sp>
    </p:spTree>
    <p:extLst>
      <p:ext uri="{BB962C8B-B14F-4D97-AF65-F5344CB8AC3E}">
        <p14:creationId xmlns:p14="http://schemas.microsoft.com/office/powerpoint/2010/main" val="34549948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B3C0CD53-D445-4F06-8473-A90C26403B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732" y="0"/>
            <a:ext cx="12008536" cy="6858000"/>
          </a:xfrm>
          <a:prstGeom prst="rect">
            <a:avLst/>
          </a:prstGeom>
        </p:spPr>
      </p:pic>
      <p:sp>
        <p:nvSpPr>
          <p:cNvPr id="4" name="Rechteck 3">
            <a:extLst>
              <a:ext uri="{FF2B5EF4-FFF2-40B4-BE49-F238E27FC236}">
                <a16:creationId xmlns:a16="http://schemas.microsoft.com/office/drawing/2014/main" id="{BC1DF384-BDE1-4408-A07B-93E6827164DD}"/>
              </a:ext>
            </a:extLst>
          </p:cNvPr>
          <p:cNvSpPr/>
          <p:nvPr/>
        </p:nvSpPr>
        <p:spPr>
          <a:xfrm>
            <a:off x="206829" y="6237514"/>
            <a:ext cx="11908971" cy="6204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63312520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E4003582-ECC2-43E4-86E5-73A3B7790C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3300" y="762000"/>
            <a:ext cx="10185400" cy="5334000"/>
          </a:xfrm>
          <a:prstGeom prst="rect">
            <a:avLst/>
          </a:prstGeom>
        </p:spPr>
      </p:pic>
    </p:spTree>
    <p:extLst>
      <p:ext uri="{BB962C8B-B14F-4D97-AF65-F5344CB8AC3E}">
        <p14:creationId xmlns:p14="http://schemas.microsoft.com/office/powerpoint/2010/main" val="6335709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683454F-317A-489F-B99A-9D2E9DF33C64}"/>
              </a:ext>
            </a:extLst>
          </p:cNvPr>
          <p:cNvSpPr>
            <a:spLocks noGrp="1"/>
          </p:cNvSpPr>
          <p:nvPr>
            <p:ph type="title"/>
          </p:nvPr>
        </p:nvSpPr>
        <p:spPr>
          <a:xfrm>
            <a:off x="489857" y="365125"/>
            <a:ext cx="11310257" cy="1325563"/>
          </a:xfrm>
        </p:spPr>
        <p:txBody>
          <a:bodyPr>
            <a:normAutofit/>
          </a:bodyPr>
          <a:lstStyle/>
          <a:p>
            <a:pPr algn="ctr"/>
            <a:r>
              <a:rPr lang="de-DE" b="1" dirty="0"/>
              <a:t>Who‘s </a:t>
            </a:r>
            <a:r>
              <a:rPr lang="de-DE" b="1" dirty="0" err="1"/>
              <a:t>afraid</a:t>
            </a:r>
            <a:r>
              <a:rPr lang="de-DE" b="1" dirty="0"/>
              <a:t> </a:t>
            </a:r>
            <a:r>
              <a:rPr lang="de-DE" b="1" dirty="0" err="1"/>
              <a:t>of</a:t>
            </a:r>
            <a:r>
              <a:rPr lang="de-DE" b="1" dirty="0"/>
              <a:t> </a:t>
            </a:r>
            <a:r>
              <a:rPr lang="de-DE" b="1" dirty="0" err="1"/>
              <a:t>Artificial</a:t>
            </a:r>
            <a:r>
              <a:rPr lang="de-DE" b="1" dirty="0"/>
              <a:t> </a:t>
            </a:r>
            <a:r>
              <a:rPr lang="de-DE" b="1" dirty="0" err="1"/>
              <a:t>Intelligence</a:t>
            </a:r>
            <a:r>
              <a:rPr lang="de-DE" b="1" dirty="0"/>
              <a:t>?</a:t>
            </a:r>
          </a:p>
        </p:txBody>
      </p:sp>
      <p:sp>
        <p:nvSpPr>
          <p:cNvPr id="3" name="Untertitel 2">
            <a:extLst>
              <a:ext uri="{FF2B5EF4-FFF2-40B4-BE49-F238E27FC236}">
                <a16:creationId xmlns:a16="http://schemas.microsoft.com/office/drawing/2014/main" id="{92D3448E-65C6-4EAC-8CD7-1FA21F9F0BC8}"/>
              </a:ext>
            </a:extLst>
          </p:cNvPr>
          <p:cNvSpPr>
            <a:spLocks noGrp="1"/>
          </p:cNvSpPr>
          <p:nvPr>
            <p:ph type="subTitle" idx="4294967295"/>
          </p:nvPr>
        </p:nvSpPr>
        <p:spPr>
          <a:xfrm>
            <a:off x="0" y="5754688"/>
            <a:ext cx="9144000" cy="1103312"/>
          </a:xfrm>
        </p:spPr>
        <p:txBody>
          <a:bodyPr/>
          <a:lstStyle/>
          <a:p>
            <a:pPr marL="0" indent="0">
              <a:buNone/>
            </a:pPr>
            <a:endParaRPr lang="de-DE" dirty="0"/>
          </a:p>
        </p:txBody>
      </p:sp>
      <p:pic>
        <p:nvPicPr>
          <p:cNvPr id="4" name="Grafik 3" descr="Ein Bild, das drinnen, Kraftrad, sitzend, silbern enthält.&#10;&#10;Automatisch generierte Beschreibung">
            <a:extLst>
              <a:ext uri="{FF2B5EF4-FFF2-40B4-BE49-F238E27FC236}">
                <a16:creationId xmlns:a16="http://schemas.microsoft.com/office/drawing/2014/main" id="{E521A1D4-C737-4633-ABF5-FC3B50F821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82669" y="2274946"/>
            <a:ext cx="3256547" cy="3256547"/>
          </a:xfrm>
          <a:prstGeom prst="rect">
            <a:avLst/>
          </a:prstGeom>
        </p:spPr>
      </p:pic>
    </p:spTree>
    <p:extLst>
      <p:ext uri="{BB962C8B-B14F-4D97-AF65-F5344CB8AC3E}">
        <p14:creationId xmlns:p14="http://schemas.microsoft.com/office/powerpoint/2010/main" val="15135924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DC7F34D4-1684-4140-A3E2-50ED9D9B63BC}"/>
              </a:ext>
            </a:extLst>
          </p:cNvPr>
          <p:cNvPicPr>
            <a:picLocks noChangeAspect="1"/>
          </p:cNvPicPr>
          <p:nvPr/>
        </p:nvPicPr>
        <p:blipFill rotWithShape="1">
          <a:blip r:embed="rId3"/>
          <a:srcRect l="6651" r="27437" b="24360"/>
          <a:stretch/>
        </p:blipFill>
        <p:spPr>
          <a:xfrm>
            <a:off x="1162765" y="245637"/>
            <a:ext cx="9866469" cy="6139119"/>
          </a:xfrm>
          <a:prstGeom prst="rect">
            <a:avLst/>
          </a:prstGeom>
        </p:spPr>
      </p:pic>
      <p:sp>
        <p:nvSpPr>
          <p:cNvPr id="6" name="Rechteck 5">
            <a:extLst>
              <a:ext uri="{FF2B5EF4-FFF2-40B4-BE49-F238E27FC236}">
                <a16:creationId xmlns:a16="http://schemas.microsoft.com/office/drawing/2014/main" id="{1421167F-9621-40D9-922B-C211D40BAB81}"/>
              </a:ext>
            </a:extLst>
          </p:cNvPr>
          <p:cNvSpPr/>
          <p:nvPr/>
        </p:nvSpPr>
        <p:spPr>
          <a:xfrm>
            <a:off x="2737973" y="6015424"/>
            <a:ext cx="1454244" cy="369332"/>
          </a:xfrm>
          <a:prstGeom prst="rect">
            <a:avLst/>
          </a:prstGeom>
        </p:spPr>
        <p:txBody>
          <a:bodyPr wrap="none">
            <a:spAutoFit/>
          </a:bodyPr>
          <a:lstStyle/>
          <a:p>
            <a:r>
              <a:rPr lang="de-DE" dirty="0" err="1">
                <a:latin typeface="Calibri" panose="020F0502020204030204" pitchFamily="34" charset="0"/>
                <a:ea typeface="Calibri" panose="020F0502020204030204" pitchFamily="34" charset="0"/>
                <a:cs typeface="Arial" panose="020B0604020202020204" pitchFamily="34" charset="0"/>
              </a:rPr>
              <a:t>Sundar</a:t>
            </a:r>
            <a:r>
              <a:rPr lang="de-DE" dirty="0">
                <a:latin typeface="Calibri" panose="020F0502020204030204" pitchFamily="34" charset="0"/>
                <a:ea typeface="Calibri" panose="020F0502020204030204" pitchFamily="34" charset="0"/>
                <a:cs typeface="Arial" panose="020B0604020202020204" pitchFamily="34" charset="0"/>
              </a:rPr>
              <a:t> </a:t>
            </a:r>
            <a:r>
              <a:rPr lang="de-DE" dirty="0" err="1">
                <a:latin typeface="Calibri" panose="020F0502020204030204" pitchFamily="34" charset="0"/>
                <a:ea typeface="Calibri" panose="020F0502020204030204" pitchFamily="34" charset="0"/>
                <a:cs typeface="Arial" panose="020B0604020202020204" pitchFamily="34" charset="0"/>
              </a:rPr>
              <a:t>Pichai</a:t>
            </a:r>
            <a:endParaRPr lang="de-DE" dirty="0"/>
          </a:p>
        </p:txBody>
      </p:sp>
    </p:spTree>
    <p:extLst>
      <p:ext uri="{BB962C8B-B14F-4D97-AF65-F5344CB8AC3E}">
        <p14:creationId xmlns:p14="http://schemas.microsoft.com/office/powerpoint/2010/main" val="124641664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1BA75C84-0CF7-4AC1-A8D0-6CF5926ADE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99996" y="571101"/>
            <a:ext cx="5792008" cy="5715798"/>
          </a:xfrm>
          <a:prstGeom prst="rect">
            <a:avLst/>
          </a:prstGeom>
        </p:spPr>
      </p:pic>
    </p:spTree>
    <p:extLst>
      <p:ext uri="{BB962C8B-B14F-4D97-AF65-F5344CB8AC3E}">
        <p14:creationId xmlns:p14="http://schemas.microsoft.com/office/powerpoint/2010/main" val="325531360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Ein Bild, das Fisch, Katze, stachelflossige Fische enthält.&#10;&#10;Automatisch generierte Beschreibung">
            <a:extLst>
              <a:ext uri="{FF2B5EF4-FFF2-40B4-BE49-F238E27FC236}">
                <a16:creationId xmlns:a16="http://schemas.microsoft.com/office/drawing/2014/main" id="{946F9000-DA77-4C92-98D0-C04E57E5CE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8813" y="1589313"/>
            <a:ext cx="11334125" cy="3494315"/>
          </a:xfrm>
          <a:prstGeom prst="rect">
            <a:avLst/>
          </a:prstGeom>
        </p:spPr>
      </p:pic>
    </p:spTree>
    <p:extLst>
      <p:ext uri="{BB962C8B-B14F-4D97-AF65-F5344CB8AC3E}">
        <p14:creationId xmlns:p14="http://schemas.microsoft.com/office/powerpoint/2010/main" val="38422953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Ein Bild, das Text, Tasse, Dose enthält.&#10;&#10;Automatisch generierte Beschreibung">
            <a:extLst>
              <a:ext uri="{FF2B5EF4-FFF2-40B4-BE49-F238E27FC236}">
                <a16:creationId xmlns:a16="http://schemas.microsoft.com/office/drawing/2014/main" id="{A5B5D2E9-9892-40B4-B882-99EBC647AD94}"/>
              </a:ext>
            </a:extLst>
          </p:cNvPr>
          <p:cNvPicPr>
            <a:picLocks noChangeAspect="1"/>
          </p:cNvPicPr>
          <p:nvPr/>
        </p:nvPicPr>
        <p:blipFill rotWithShape="1">
          <a:blip r:embed="rId3">
            <a:extLst>
              <a:ext uri="{28A0092B-C50C-407E-A947-70E740481C1C}">
                <a14:useLocalDpi xmlns:a14="http://schemas.microsoft.com/office/drawing/2010/main" val="0"/>
              </a:ext>
            </a:extLst>
          </a:blip>
          <a:srcRect l="3571" r="2" b="2"/>
          <a:stretch/>
        </p:blipFill>
        <p:spPr>
          <a:xfrm>
            <a:off x="643467" y="643467"/>
            <a:ext cx="5372099" cy="5571066"/>
          </a:xfrm>
          <a:prstGeom prst="rect">
            <a:avLst/>
          </a:prstGeom>
        </p:spPr>
      </p:pic>
      <p:pic>
        <p:nvPicPr>
          <p:cNvPr id="5" name="Grafik 4" descr="Ein Bild, das Text, drinnen, Dose enthält.&#10;&#10;Automatisch generierte Beschreibung">
            <a:extLst>
              <a:ext uri="{FF2B5EF4-FFF2-40B4-BE49-F238E27FC236}">
                <a16:creationId xmlns:a16="http://schemas.microsoft.com/office/drawing/2014/main" id="{A242CE61-DCD8-4E44-93AF-969B80137B07}"/>
              </a:ext>
            </a:extLst>
          </p:cNvPr>
          <p:cNvPicPr>
            <a:picLocks noChangeAspect="1"/>
          </p:cNvPicPr>
          <p:nvPr/>
        </p:nvPicPr>
        <p:blipFill rotWithShape="1">
          <a:blip r:embed="rId4"/>
          <a:srcRect l="3857" r="7669"/>
          <a:stretch/>
        </p:blipFill>
        <p:spPr>
          <a:xfrm>
            <a:off x="6176432" y="643467"/>
            <a:ext cx="5372100" cy="5571066"/>
          </a:xfrm>
          <a:prstGeom prst="rect">
            <a:avLst/>
          </a:prstGeom>
        </p:spPr>
      </p:pic>
    </p:spTree>
    <p:extLst>
      <p:ext uri="{BB962C8B-B14F-4D97-AF65-F5344CB8AC3E}">
        <p14:creationId xmlns:p14="http://schemas.microsoft.com/office/powerpoint/2010/main" val="184172332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descr="Ein Bild, das Text, Person, drinnen, Computer enthält.&#10;&#10;Automatisch generierte Beschreibung">
            <a:extLst>
              <a:ext uri="{FF2B5EF4-FFF2-40B4-BE49-F238E27FC236}">
                <a16:creationId xmlns:a16="http://schemas.microsoft.com/office/drawing/2014/main" id="{DC2DA5C0-498C-4E7B-A17E-CF7CB28BE3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16250" y="844809"/>
            <a:ext cx="7759500" cy="5168381"/>
          </a:xfrm>
          <a:prstGeom prst="rect">
            <a:avLst/>
          </a:prstGeom>
        </p:spPr>
      </p:pic>
    </p:spTree>
    <p:extLst>
      <p:ext uri="{BB962C8B-B14F-4D97-AF65-F5344CB8AC3E}">
        <p14:creationId xmlns:p14="http://schemas.microsoft.com/office/powerpoint/2010/main" val="139922456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descr="Ein Bild, das Gericht, festlegen, mehrere enthält.&#10;&#10;Automatisch generierte Beschreibung">
            <a:extLst>
              <a:ext uri="{FF2B5EF4-FFF2-40B4-BE49-F238E27FC236}">
                <a16:creationId xmlns:a16="http://schemas.microsoft.com/office/drawing/2014/main" id="{EB76B32C-CF79-498F-8554-A64A1903D8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08041" y="1643743"/>
            <a:ext cx="6518988" cy="3650633"/>
          </a:xfrm>
          <a:prstGeom prst="rect">
            <a:avLst/>
          </a:prstGeom>
        </p:spPr>
      </p:pic>
    </p:spTree>
    <p:extLst>
      <p:ext uri="{BB962C8B-B14F-4D97-AF65-F5344CB8AC3E}">
        <p14:creationId xmlns:p14="http://schemas.microsoft.com/office/powerpoint/2010/main" val="11948252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Ein Bild, das Text, Person, Elektronik enthält.&#10;&#10;Automatisch generierte Beschreibung">
            <a:extLst>
              <a:ext uri="{FF2B5EF4-FFF2-40B4-BE49-F238E27FC236}">
                <a16:creationId xmlns:a16="http://schemas.microsoft.com/office/drawing/2014/main" id="{3E16C225-DCBE-4499-8BAC-3D9E1E44AC8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0"/>
            <a:ext cx="8392160" cy="6294120"/>
          </a:xfrm>
          <a:prstGeom prst="rect">
            <a:avLst/>
          </a:prstGeom>
        </p:spPr>
      </p:pic>
    </p:spTree>
    <p:extLst>
      <p:ext uri="{BB962C8B-B14F-4D97-AF65-F5344CB8AC3E}">
        <p14:creationId xmlns:p14="http://schemas.microsoft.com/office/powerpoint/2010/main" val="421777932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Ein Bild, das Karte enthält.&#10;&#10;Automatisch generierte Beschreibung">
            <a:extLst>
              <a:ext uri="{FF2B5EF4-FFF2-40B4-BE49-F238E27FC236}">
                <a16:creationId xmlns:a16="http://schemas.microsoft.com/office/drawing/2014/main" id="{430B0908-6D42-47E0-BC65-BC6CD15297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52133" y="509588"/>
            <a:ext cx="7687733" cy="5765800"/>
          </a:xfrm>
          <a:prstGeom prst="rect">
            <a:avLst/>
          </a:prstGeom>
        </p:spPr>
      </p:pic>
    </p:spTree>
    <p:extLst>
      <p:ext uri="{BB962C8B-B14F-4D97-AF65-F5344CB8AC3E}">
        <p14:creationId xmlns:p14="http://schemas.microsoft.com/office/powerpoint/2010/main" val="295454854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Ein Bild, das sitzend, Tisch enthält.&#10;&#10;Automatisch generierte Beschreibung">
            <a:extLst>
              <a:ext uri="{FF2B5EF4-FFF2-40B4-BE49-F238E27FC236}">
                <a16:creationId xmlns:a16="http://schemas.microsoft.com/office/drawing/2014/main" id="{B8B46B07-D917-4C26-9A32-350198F26F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24844" y="165325"/>
            <a:ext cx="9742311" cy="6527349"/>
          </a:xfrm>
          <a:prstGeom prst="rect">
            <a:avLst/>
          </a:prstGeom>
        </p:spPr>
      </p:pic>
    </p:spTree>
    <p:extLst>
      <p:ext uri="{BB962C8B-B14F-4D97-AF65-F5344CB8AC3E}">
        <p14:creationId xmlns:p14="http://schemas.microsoft.com/office/powerpoint/2010/main" val="42465542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34589B13-1BD1-4EFA-AB4D-EDCEE7CDAE0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67000" y="0"/>
            <a:ext cx="6858000" cy="6858000"/>
          </a:xfrm>
          <a:prstGeom prst="rect">
            <a:avLst/>
          </a:prstGeom>
        </p:spPr>
      </p:pic>
    </p:spTree>
    <p:extLst>
      <p:ext uri="{BB962C8B-B14F-4D97-AF65-F5344CB8AC3E}">
        <p14:creationId xmlns:p14="http://schemas.microsoft.com/office/powerpoint/2010/main" val="19846614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a:extLst>
              <a:ext uri="{FF2B5EF4-FFF2-40B4-BE49-F238E27FC236}">
                <a16:creationId xmlns:a16="http://schemas.microsoft.com/office/drawing/2014/main" id="{BBB92801-F572-40E7-A7F7-79BDF72D23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1524000" y="0"/>
            <a:ext cx="9144000" cy="6858000"/>
          </a:xfrm>
          <a:prstGeom prst="rect">
            <a:avLst/>
          </a:prstGeom>
        </p:spPr>
      </p:pic>
    </p:spTree>
    <p:extLst>
      <p:ext uri="{BB962C8B-B14F-4D97-AF65-F5344CB8AC3E}">
        <p14:creationId xmlns:p14="http://schemas.microsoft.com/office/powerpoint/2010/main" val="75575963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FB613714-18CD-4937-A207-26098DE63C3B}"/>
              </a:ext>
            </a:extLst>
          </p:cNvPr>
          <p:cNvPicPr>
            <a:picLocks noChangeAspect="1"/>
          </p:cNvPicPr>
          <p:nvPr/>
        </p:nvPicPr>
        <p:blipFill>
          <a:blip r:embed="rId3"/>
          <a:stretch>
            <a:fillRect/>
          </a:stretch>
        </p:blipFill>
        <p:spPr>
          <a:xfrm>
            <a:off x="373909" y="0"/>
            <a:ext cx="11444181" cy="6858000"/>
          </a:xfrm>
          <a:prstGeom prst="rect">
            <a:avLst/>
          </a:prstGeom>
        </p:spPr>
      </p:pic>
    </p:spTree>
    <p:extLst>
      <p:ext uri="{BB962C8B-B14F-4D97-AF65-F5344CB8AC3E}">
        <p14:creationId xmlns:p14="http://schemas.microsoft.com/office/powerpoint/2010/main" val="42461434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Ein Bild, das Person, haltend, Mann, sitzend enthält.&#10;&#10;Automatisch generierte Beschreibung">
            <a:extLst>
              <a:ext uri="{FF2B5EF4-FFF2-40B4-BE49-F238E27FC236}">
                <a16:creationId xmlns:a16="http://schemas.microsoft.com/office/drawing/2014/main" id="{C8C932B4-C7AA-4540-8F1A-82302E7F4D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5911" y="250825"/>
            <a:ext cx="11300178" cy="6356350"/>
          </a:xfrm>
          <a:prstGeom prst="rect">
            <a:avLst/>
          </a:prstGeom>
        </p:spPr>
      </p:pic>
    </p:spTree>
    <p:extLst>
      <p:ext uri="{BB962C8B-B14F-4D97-AF65-F5344CB8AC3E}">
        <p14:creationId xmlns:p14="http://schemas.microsoft.com/office/powerpoint/2010/main" val="173432932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5BB3EAF8-4372-480A-B75F-FD9EA9836156}"/>
              </a:ext>
            </a:extLst>
          </p:cNvPr>
          <p:cNvPicPr>
            <a:picLocks noChangeAspect="1"/>
          </p:cNvPicPr>
          <p:nvPr/>
        </p:nvPicPr>
        <p:blipFill>
          <a:blip r:embed="rId3"/>
          <a:stretch>
            <a:fillRect/>
          </a:stretch>
        </p:blipFill>
        <p:spPr>
          <a:xfrm>
            <a:off x="1524000" y="666750"/>
            <a:ext cx="9144000" cy="5524500"/>
          </a:xfrm>
          <a:prstGeom prst="rect">
            <a:avLst/>
          </a:prstGeom>
        </p:spPr>
      </p:pic>
    </p:spTree>
    <p:extLst>
      <p:ext uri="{BB962C8B-B14F-4D97-AF65-F5344CB8AC3E}">
        <p14:creationId xmlns:p14="http://schemas.microsoft.com/office/powerpoint/2010/main" val="158813934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Ein Bild, das drinnen, Küche, Automat, Ausrüstung enthält.&#10;&#10;Automatisch generierte Beschreibung">
            <a:extLst>
              <a:ext uri="{FF2B5EF4-FFF2-40B4-BE49-F238E27FC236}">
                <a16:creationId xmlns:a16="http://schemas.microsoft.com/office/drawing/2014/main" id="{B549F171-CF98-4980-8D6D-2198356E2C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9200" y="685800"/>
            <a:ext cx="9753600" cy="5486400"/>
          </a:xfrm>
          <a:prstGeom prst="rect">
            <a:avLst/>
          </a:prstGeom>
        </p:spPr>
      </p:pic>
    </p:spTree>
    <p:extLst>
      <p:ext uri="{BB962C8B-B14F-4D97-AF65-F5344CB8AC3E}">
        <p14:creationId xmlns:p14="http://schemas.microsoft.com/office/powerpoint/2010/main" val="347445325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E5960942-DF67-453E-8309-4B9E8872FF4E}"/>
              </a:ext>
            </a:extLst>
          </p:cNvPr>
          <p:cNvPicPr>
            <a:picLocks noChangeAspect="1"/>
          </p:cNvPicPr>
          <p:nvPr/>
        </p:nvPicPr>
        <p:blipFill rotWithShape="1">
          <a:blip r:embed="rId3"/>
          <a:srcRect t="1274"/>
          <a:stretch/>
        </p:blipFill>
        <p:spPr>
          <a:xfrm>
            <a:off x="0" y="544010"/>
            <a:ext cx="12192000" cy="5845393"/>
          </a:xfrm>
          <a:prstGeom prst="rect">
            <a:avLst/>
          </a:prstGeom>
        </p:spPr>
      </p:pic>
    </p:spTree>
    <p:extLst>
      <p:ext uri="{BB962C8B-B14F-4D97-AF65-F5344CB8AC3E}">
        <p14:creationId xmlns:p14="http://schemas.microsoft.com/office/powerpoint/2010/main" val="324938863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4FE071E4-52AC-49E4-9A0E-A7C40D421A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14525" y="919162"/>
            <a:ext cx="8362950" cy="5019675"/>
          </a:xfrm>
          <a:prstGeom prst="rect">
            <a:avLst/>
          </a:prstGeom>
        </p:spPr>
      </p:pic>
    </p:spTree>
    <p:extLst>
      <p:ext uri="{BB962C8B-B14F-4D97-AF65-F5344CB8AC3E}">
        <p14:creationId xmlns:p14="http://schemas.microsoft.com/office/powerpoint/2010/main" val="262968864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B1C5C63E-B31E-4B6A-A11A-62349203B2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76144" y="1100328"/>
            <a:ext cx="6839712" cy="4657344"/>
          </a:xfrm>
          <a:prstGeom prst="rect">
            <a:avLst/>
          </a:prstGeom>
        </p:spPr>
      </p:pic>
      <p:sp>
        <p:nvSpPr>
          <p:cNvPr id="2" name="Rechteck 1">
            <a:extLst>
              <a:ext uri="{FF2B5EF4-FFF2-40B4-BE49-F238E27FC236}">
                <a16:creationId xmlns:a16="http://schemas.microsoft.com/office/drawing/2014/main" id="{21AB5252-5356-407E-83DE-C9EE4456663B}"/>
              </a:ext>
            </a:extLst>
          </p:cNvPr>
          <p:cNvSpPr/>
          <p:nvPr/>
        </p:nvSpPr>
        <p:spPr>
          <a:xfrm>
            <a:off x="4829694" y="3865417"/>
            <a:ext cx="1224000" cy="13270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4" name="Rechteck 3">
            <a:extLst>
              <a:ext uri="{FF2B5EF4-FFF2-40B4-BE49-F238E27FC236}">
                <a16:creationId xmlns:a16="http://schemas.microsoft.com/office/drawing/2014/main" id="{9E36BFC8-89E0-45F6-B25C-74A8DB58167A}"/>
              </a:ext>
            </a:extLst>
          </p:cNvPr>
          <p:cNvSpPr/>
          <p:nvPr/>
        </p:nvSpPr>
        <p:spPr>
          <a:xfrm>
            <a:off x="6121682" y="3674225"/>
            <a:ext cx="1224000" cy="15182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5" name="Rechteck 4">
            <a:extLst>
              <a:ext uri="{FF2B5EF4-FFF2-40B4-BE49-F238E27FC236}">
                <a16:creationId xmlns:a16="http://schemas.microsoft.com/office/drawing/2014/main" id="{4AFD83F1-B27B-47A0-BB5A-96BBD6D02CB6}"/>
              </a:ext>
            </a:extLst>
          </p:cNvPr>
          <p:cNvSpPr/>
          <p:nvPr/>
        </p:nvSpPr>
        <p:spPr>
          <a:xfrm>
            <a:off x="7413670" y="3429000"/>
            <a:ext cx="1224000" cy="17634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6" name="Rechteck 5">
            <a:extLst>
              <a:ext uri="{FF2B5EF4-FFF2-40B4-BE49-F238E27FC236}">
                <a16:creationId xmlns:a16="http://schemas.microsoft.com/office/drawing/2014/main" id="{4FA75567-CCA9-4E3F-87DE-83D0201C3F6F}"/>
              </a:ext>
            </a:extLst>
          </p:cNvPr>
          <p:cNvSpPr/>
          <p:nvPr/>
        </p:nvSpPr>
        <p:spPr>
          <a:xfrm>
            <a:off x="3542176" y="4438232"/>
            <a:ext cx="1224000" cy="7542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Tree>
    <p:extLst>
      <p:ext uri="{BB962C8B-B14F-4D97-AF65-F5344CB8AC3E}">
        <p14:creationId xmlns:p14="http://schemas.microsoft.com/office/powerpoint/2010/main" val="128090200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B1C5C63E-B31E-4B6A-A11A-62349203B2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76144" y="1100328"/>
            <a:ext cx="6839712" cy="4657344"/>
          </a:xfrm>
          <a:prstGeom prst="rect">
            <a:avLst/>
          </a:prstGeom>
        </p:spPr>
      </p:pic>
      <p:sp>
        <p:nvSpPr>
          <p:cNvPr id="2" name="Rechteck 1">
            <a:extLst>
              <a:ext uri="{FF2B5EF4-FFF2-40B4-BE49-F238E27FC236}">
                <a16:creationId xmlns:a16="http://schemas.microsoft.com/office/drawing/2014/main" id="{21AB5252-5356-407E-83DE-C9EE4456663B}"/>
              </a:ext>
            </a:extLst>
          </p:cNvPr>
          <p:cNvSpPr/>
          <p:nvPr/>
        </p:nvSpPr>
        <p:spPr>
          <a:xfrm>
            <a:off x="4829694" y="3865417"/>
            <a:ext cx="1224000" cy="13270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4" name="Rechteck 3">
            <a:extLst>
              <a:ext uri="{FF2B5EF4-FFF2-40B4-BE49-F238E27FC236}">
                <a16:creationId xmlns:a16="http://schemas.microsoft.com/office/drawing/2014/main" id="{9E36BFC8-89E0-45F6-B25C-74A8DB58167A}"/>
              </a:ext>
            </a:extLst>
          </p:cNvPr>
          <p:cNvSpPr/>
          <p:nvPr/>
        </p:nvSpPr>
        <p:spPr>
          <a:xfrm>
            <a:off x="6121682" y="3674225"/>
            <a:ext cx="1224000" cy="15182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5" name="Rechteck 4">
            <a:extLst>
              <a:ext uri="{FF2B5EF4-FFF2-40B4-BE49-F238E27FC236}">
                <a16:creationId xmlns:a16="http://schemas.microsoft.com/office/drawing/2014/main" id="{4AFD83F1-B27B-47A0-BB5A-96BBD6D02CB6}"/>
              </a:ext>
            </a:extLst>
          </p:cNvPr>
          <p:cNvSpPr/>
          <p:nvPr/>
        </p:nvSpPr>
        <p:spPr>
          <a:xfrm>
            <a:off x="7413670" y="3429000"/>
            <a:ext cx="1224000" cy="17634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Tree>
    <p:extLst>
      <p:ext uri="{BB962C8B-B14F-4D97-AF65-F5344CB8AC3E}">
        <p14:creationId xmlns:p14="http://schemas.microsoft.com/office/powerpoint/2010/main" val="63279862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B1C5C63E-B31E-4B6A-A11A-62349203B2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76144" y="1100328"/>
            <a:ext cx="6839712" cy="4657344"/>
          </a:xfrm>
          <a:prstGeom prst="rect">
            <a:avLst/>
          </a:prstGeom>
        </p:spPr>
      </p:pic>
      <p:sp>
        <p:nvSpPr>
          <p:cNvPr id="4" name="Rechteck 3">
            <a:extLst>
              <a:ext uri="{FF2B5EF4-FFF2-40B4-BE49-F238E27FC236}">
                <a16:creationId xmlns:a16="http://schemas.microsoft.com/office/drawing/2014/main" id="{9E36BFC8-89E0-45F6-B25C-74A8DB58167A}"/>
              </a:ext>
            </a:extLst>
          </p:cNvPr>
          <p:cNvSpPr/>
          <p:nvPr/>
        </p:nvSpPr>
        <p:spPr>
          <a:xfrm>
            <a:off x="6121682" y="3674225"/>
            <a:ext cx="1224000" cy="15182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5" name="Rechteck 4">
            <a:extLst>
              <a:ext uri="{FF2B5EF4-FFF2-40B4-BE49-F238E27FC236}">
                <a16:creationId xmlns:a16="http://schemas.microsoft.com/office/drawing/2014/main" id="{4AFD83F1-B27B-47A0-BB5A-96BBD6D02CB6}"/>
              </a:ext>
            </a:extLst>
          </p:cNvPr>
          <p:cNvSpPr/>
          <p:nvPr/>
        </p:nvSpPr>
        <p:spPr>
          <a:xfrm>
            <a:off x="7413670" y="3429000"/>
            <a:ext cx="1224000" cy="17634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Tree>
    <p:extLst>
      <p:ext uri="{BB962C8B-B14F-4D97-AF65-F5344CB8AC3E}">
        <p14:creationId xmlns:p14="http://schemas.microsoft.com/office/powerpoint/2010/main" val="326645743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Ein Bild, das drinnen, sitzend, Tastatur, Elektronik enthält.&#10;&#10;Automatisch generierte Beschreibung">
            <a:extLst>
              <a:ext uri="{FF2B5EF4-FFF2-40B4-BE49-F238E27FC236}">
                <a16:creationId xmlns:a16="http://schemas.microsoft.com/office/drawing/2014/main" id="{4B195670-FFE1-4D21-ADD9-642805D970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04160" y="137160"/>
            <a:ext cx="6400800" cy="6400800"/>
          </a:xfrm>
          <a:prstGeom prst="rect">
            <a:avLst/>
          </a:prstGeom>
        </p:spPr>
      </p:pic>
    </p:spTree>
    <p:extLst>
      <p:ext uri="{BB962C8B-B14F-4D97-AF65-F5344CB8AC3E}">
        <p14:creationId xmlns:p14="http://schemas.microsoft.com/office/powerpoint/2010/main" val="23882272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16954B0-76FB-4F43-8F36-3E55029949A4}"/>
              </a:ext>
            </a:extLst>
          </p:cNvPr>
          <p:cNvSpPr>
            <a:spLocks noGrp="1"/>
          </p:cNvSpPr>
          <p:nvPr>
            <p:ph type="title"/>
          </p:nvPr>
        </p:nvSpPr>
        <p:spPr/>
        <p:txBody>
          <a:bodyPr/>
          <a:lstStyle/>
          <a:p>
            <a:r>
              <a:rPr lang="de-DE" b="1" dirty="0"/>
              <a:t>Manufacturing Data</a:t>
            </a:r>
          </a:p>
        </p:txBody>
      </p:sp>
      <p:pic>
        <p:nvPicPr>
          <p:cNvPr id="4" name="Grafik 3" descr="Ein Bild, das Text, drinnen, silbern enthält.&#10;&#10;Automatisch generierte Beschreibung">
            <a:extLst>
              <a:ext uri="{FF2B5EF4-FFF2-40B4-BE49-F238E27FC236}">
                <a16:creationId xmlns:a16="http://schemas.microsoft.com/office/drawing/2014/main" id="{12C829E9-F2E8-4AF3-98EF-D46D7C327E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66505" y="2092073"/>
            <a:ext cx="6458989" cy="4310149"/>
          </a:xfrm>
          <a:prstGeom prst="rect">
            <a:avLst/>
          </a:prstGeom>
        </p:spPr>
      </p:pic>
    </p:spTree>
    <p:extLst>
      <p:ext uri="{BB962C8B-B14F-4D97-AF65-F5344CB8AC3E}">
        <p14:creationId xmlns:p14="http://schemas.microsoft.com/office/powerpoint/2010/main" val="142484678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B1C5C63E-B31E-4B6A-A11A-62349203B2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76144" y="1100328"/>
            <a:ext cx="6839712" cy="4657344"/>
          </a:xfrm>
          <a:prstGeom prst="rect">
            <a:avLst/>
          </a:prstGeom>
        </p:spPr>
      </p:pic>
      <p:sp>
        <p:nvSpPr>
          <p:cNvPr id="5" name="Rechteck 4">
            <a:extLst>
              <a:ext uri="{FF2B5EF4-FFF2-40B4-BE49-F238E27FC236}">
                <a16:creationId xmlns:a16="http://schemas.microsoft.com/office/drawing/2014/main" id="{4AFD83F1-B27B-47A0-BB5A-96BBD6D02CB6}"/>
              </a:ext>
            </a:extLst>
          </p:cNvPr>
          <p:cNvSpPr/>
          <p:nvPr/>
        </p:nvSpPr>
        <p:spPr>
          <a:xfrm>
            <a:off x="7413670" y="3429000"/>
            <a:ext cx="1224000" cy="17634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Tree>
    <p:extLst>
      <p:ext uri="{BB962C8B-B14F-4D97-AF65-F5344CB8AC3E}">
        <p14:creationId xmlns:p14="http://schemas.microsoft.com/office/powerpoint/2010/main" val="28894363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Ein Bild, das draußen, Person enthält.&#10;&#10;Automatisch generierte Beschreibung">
            <a:extLst>
              <a:ext uri="{FF2B5EF4-FFF2-40B4-BE49-F238E27FC236}">
                <a16:creationId xmlns:a16="http://schemas.microsoft.com/office/drawing/2014/main" id="{EE32C25B-BE4C-4A82-837F-0802376203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25841" y="848894"/>
            <a:ext cx="7736305" cy="5157538"/>
          </a:xfrm>
          <a:prstGeom prst="rect">
            <a:avLst/>
          </a:prstGeom>
        </p:spPr>
      </p:pic>
    </p:spTree>
    <p:extLst>
      <p:ext uri="{BB962C8B-B14F-4D97-AF65-F5344CB8AC3E}">
        <p14:creationId xmlns:p14="http://schemas.microsoft.com/office/powerpoint/2010/main" val="303441085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B1C5C63E-B31E-4B6A-A11A-62349203B2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76144" y="1100328"/>
            <a:ext cx="6839712" cy="4657344"/>
          </a:xfrm>
          <a:prstGeom prst="rect">
            <a:avLst/>
          </a:prstGeom>
        </p:spPr>
      </p:pic>
    </p:spTree>
    <p:extLst>
      <p:ext uri="{BB962C8B-B14F-4D97-AF65-F5344CB8AC3E}">
        <p14:creationId xmlns:p14="http://schemas.microsoft.com/office/powerpoint/2010/main" val="130359008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FAE0309C-2156-4C3B-A6E3-150EB5AFB6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93520" y="358283"/>
            <a:ext cx="9184640" cy="6127877"/>
          </a:xfrm>
          <a:prstGeom prst="rect">
            <a:avLst/>
          </a:prstGeom>
        </p:spPr>
      </p:pic>
    </p:spTree>
    <p:extLst>
      <p:ext uri="{BB962C8B-B14F-4D97-AF65-F5344CB8AC3E}">
        <p14:creationId xmlns:p14="http://schemas.microsoft.com/office/powerpoint/2010/main" val="229791953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Ein Bild, das Waffe, Gewehr enthält.&#10;&#10;Automatisch generierte Beschreibung">
            <a:extLst>
              <a:ext uri="{FF2B5EF4-FFF2-40B4-BE49-F238E27FC236}">
                <a16:creationId xmlns:a16="http://schemas.microsoft.com/office/drawing/2014/main" id="{603FF99E-F5D4-4251-AAF0-243F9F8451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57250"/>
            <a:ext cx="12192000" cy="5143500"/>
          </a:xfrm>
          <a:prstGeom prst="rect">
            <a:avLst/>
          </a:prstGeom>
        </p:spPr>
      </p:pic>
    </p:spTree>
    <p:extLst>
      <p:ext uri="{BB962C8B-B14F-4D97-AF65-F5344CB8AC3E}">
        <p14:creationId xmlns:p14="http://schemas.microsoft.com/office/powerpoint/2010/main" val="83941382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Ein Bild, das Person, drinnen enthält.&#10;&#10;Automatisch generierte Beschreibung">
            <a:extLst>
              <a:ext uri="{FF2B5EF4-FFF2-40B4-BE49-F238E27FC236}">
                <a16:creationId xmlns:a16="http://schemas.microsoft.com/office/drawing/2014/main" id="{78973400-B55F-4E2B-BB87-81FB6AE53C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98445" y="565785"/>
            <a:ext cx="6595110" cy="5726430"/>
          </a:xfrm>
          <a:prstGeom prst="rect">
            <a:avLst/>
          </a:prstGeom>
        </p:spPr>
      </p:pic>
    </p:spTree>
    <p:extLst>
      <p:ext uri="{BB962C8B-B14F-4D97-AF65-F5344CB8AC3E}">
        <p14:creationId xmlns:p14="http://schemas.microsoft.com/office/powerpoint/2010/main" val="224327357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A Look At 3 erp solutions: Microsoft Dynamics AX, Oracle, and SAP –  Implement Applications frameworks, Process..">
            <a:extLst>
              <a:ext uri="{FF2B5EF4-FFF2-40B4-BE49-F238E27FC236}">
                <a16:creationId xmlns:a16="http://schemas.microsoft.com/office/drawing/2014/main" id="{DB0DA279-28D4-41E6-84AC-EF672E145A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353" y="1106731"/>
            <a:ext cx="10943294" cy="46445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375480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Ein Bild, das Wassersport, schwimmend, Sport enthält.&#10;&#10;Automatisch generierte Beschreibung">
            <a:extLst>
              <a:ext uri="{FF2B5EF4-FFF2-40B4-BE49-F238E27FC236}">
                <a16:creationId xmlns:a16="http://schemas.microsoft.com/office/drawing/2014/main" id="{498922BF-30AE-4980-8394-8F1B4C5299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69985" y="287936"/>
            <a:ext cx="8877782" cy="6028014"/>
          </a:xfrm>
          <a:prstGeom prst="rect">
            <a:avLst/>
          </a:prstGeom>
        </p:spPr>
      </p:pic>
    </p:spTree>
    <p:extLst>
      <p:ext uri="{BB962C8B-B14F-4D97-AF65-F5344CB8AC3E}">
        <p14:creationId xmlns:p14="http://schemas.microsoft.com/office/powerpoint/2010/main" val="380707534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4195077" y="1508789"/>
            <a:ext cx="3361818" cy="830997"/>
          </a:xfrm>
          <a:prstGeom prst="rect">
            <a:avLst/>
          </a:prstGeom>
          <a:noFill/>
        </p:spPr>
        <p:txBody>
          <a:bodyPr wrap="none" rtlCol="0">
            <a:spAutoFit/>
          </a:bodyPr>
          <a:lstStyle/>
          <a:p>
            <a:r>
              <a:rPr lang="de-DE" sz="4800" b="1" i="1" dirty="0" err="1">
                <a:latin typeface="Comic Sans MS" pitchFamily="66" charset="0"/>
              </a:rPr>
              <a:t>Thank</a:t>
            </a:r>
            <a:r>
              <a:rPr lang="de-DE" sz="4800" b="1" i="1" dirty="0">
                <a:latin typeface="Comic Sans MS" pitchFamily="66" charset="0"/>
              </a:rPr>
              <a:t> </a:t>
            </a:r>
            <a:r>
              <a:rPr lang="de-DE" sz="4800" b="1" i="1" dirty="0" err="1">
                <a:latin typeface="Comic Sans MS" pitchFamily="66" charset="0"/>
              </a:rPr>
              <a:t>you</a:t>
            </a:r>
            <a:r>
              <a:rPr lang="de-DE" sz="4800" b="1" i="1" dirty="0">
                <a:latin typeface="Comic Sans MS" pitchFamily="66" charset="0"/>
              </a:rPr>
              <a:t>!</a:t>
            </a:r>
          </a:p>
        </p:txBody>
      </p:sp>
      <p:sp>
        <p:nvSpPr>
          <p:cNvPr id="15" name="Textfeld 14"/>
          <p:cNvSpPr txBox="1"/>
          <p:nvPr/>
        </p:nvSpPr>
        <p:spPr>
          <a:xfrm>
            <a:off x="3506955" y="3044959"/>
            <a:ext cx="5123518" cy="3375604"/>
          </a:xfrm>
          <a:prstGeom prst="rect">
            <a:avLst/>
          </a:prstGeom>
          <a:noFill/>
        </p:spPr>
        <p:txBody>
          <a:bodyPr wrap="none" rtlCol="0">
            <a:spAutoFit/>
          </a:bodyPr>
          <a:lstStyle/>
          <a:p>
            <a:r>
              <a:rPr lang="de-DE" sz="4267" i="1" dirty="0" err="1">
                <a:latin typeface="Comic Sans MS" pitchFamily="66" charset="0"/>
              </a:rPr>
              <a:t>Slides</a:t>
            </a:r>
            <a:r>
              <a:rPr lang="de-DE" sz="4267" i="1" dirty="0">
                <a:latin typeface="Comic Sans MS" pitchFamily="66" charset="0"/>
              </a:rPr>
              <a:t>: www.cole.de</a:t>
            </a:r>
          </a:p>
          <a:p>
            <a:r>
              <a:rPr lang="de-DE" sz="4267" i="1" dirty="0">
                <a:latin typeface="Comic Sans MS" pitchFamily="66" charset="0"/>
              </a:rPr>
              <a:t>Mail: </a:t>
            </a:r>
            <a:r>
              <a:rPr lang="de-DE" sz="4267" i="1" dirty="0">
                <a:latin typeface="Comic Sans MS" pitchFamily="66" charset="0"/>
                <a:hlinkClick r:id="rId3"/>
              </a:rPr>
              <a:t>tim@cole.de</a:t>
            </a:r>
            <a:endParaRPr lang="de-DE" sz="4267" i="1" dirty="0">
              <a:latin typeface="Comic Sans MS" pitchFamily="66" charset="0"/>
            </a:endParaRPr>
          </a:p>
          <a:p>
            <a:r>
              <a:rPr lang="de-DE" sz="4267" i="1" dirty="0">
                <a:latin typeface="Comic Sans MS" pitchFamily="66" charset="0"/>
              </a:rPr>
              <a:t>      tc1066</a:t>
            </a:r>
          </a:p>
          <a:p>
            <a:r>
              <a:rPr lang="de-DE" sz="4267" i="1" dirty="0">
                <a:latin typeface="Comic Sans MS" pitchFamily="66" charset="0"/>
              </a:rPr>
              <a:t>      @TCole1066</a:t>
            </a:r>
          </a:p>
          <a:p>
            <a:r>
              <a:rPr lang="de-DE" sz="4267" i="1" dirty="0">
                <a:latin typeface="Comic Sans MS" pitchFamily="66" charset="0"/>
              </a:rPr>
              <a:t>      </a:t>
            </a:r>
            <a:r>
              <a:rPr lang="de-DE" sz="4267" i="1" dirty="0" err="1">
                <a:latin typeface="Comic Sans MS" pitchFamily="66" charset="0"/>
              </a:rPr>
              <a:t>SuperTimCole</a:t>
            </a:r>
            <a:endParaRPr lang="de-DE" sz="4267" i="1" dirty="0">
              <a:latin typeface="Comic Sans MS" pitchFamily="66" charset="0"/>
            </a:endParaRPr>
          </a:p>
        </p:txBody>
      </p:sp>
      <p:pic>
        <p:nvPicPr>
          <p:cNvPr id="16" name="Picture 14" descr="https://www.facebook.com/images/fb_icon_325x325.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31797" y="4419694"/>
            <a:ext cx="562801" cy="56280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descr="https://g.twimg.com/Twitter_logo_blue.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731797" y="5086908"/>
            <a:ext cx="559097" cy="454329"/>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0" descr="http://www.greatplacetowork.de/storage/YouTube-Logo.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721448" y="5731131"/>
            <a:ext cx="573147" cy="6960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32547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DA793A4-7F48-4C21-A560-8902B298F38D}"/>
              </a:ext>
            </a:extLst>
          </p:cNvPr>
          <p:cNvSpPr>
            <a:spLocks noGrp="1"/>
          </p:cNvSpPr>
          <p:nvPr>
            <p:ph type="title"/>
          </p:nvPr>
        </p:nvSpPr>
        <p:spPr/>
        <p:txBody>
          <a:bodyPr/>
          <a:lstStyle/>
          <a:p>
            <a:r>
              <a:rPr lang="de-DE" b="1" dirty="0" err="1"/>
              <a:t>Where</a:t>
            </a:r>
            <a:r>
              <a:rPr lang="de-DE" b="1" dirty="0"/>
              <a:t> </a:t>
            </a:r>
            <a:r>
              <a:rPr lang="de-DE" b="1" dirty="0" err="1"/>
              <a:t>are</a:t>
            </a:r>
            <a:r>
              <a:rPr lang="de-DE" b="1" dirty="0"/>
              <a:t> </a:t>
            </a:r>
            <a:r>
              <a:rPr lang="de-DE" b="1" dirty="0" err="1"/>
              <a:t>we</a:t>
            </a:r>
            <a:r>
              <a:rPr lang="de-DE" b="1" dirty="0"/>
              <a:t> </a:t>
            </a:r>
            <a:r>
              <a:rPr lang="de-DE" b="1" dirty="0" err="1"/>
              <a:t>today</a:t>
            </a:r>
            <a:r>
              <a:rPr lang="de-DE" b="1" dirty="0"/>
              <a:t>?</a:t>
            </a:r>
          </a:p>
        </p:txBody>
      </p:sp>
      <p:pic>
        <p:nvPicPr>
          <p:cNvPr id="5" name="Inhaltsplatzhalter 4">
            <a:extLst>
              <a:ext uri="{FF2B5EF4-FFF2-40B4-BE49-F238E27FC236}">
                <a16:creationId xmlns:a16="http://schemas.microsoft.com/office/drawing/2014/main" id="{607CAEA8-B4EE-4A71-ACE7-263E13BA84C7}"/>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953589" y="1317009"/>
            <a:ext cx="10607040" cy="5540991"/>
          </a:xfrm>
        </p:spPr>
      </p:pic>
      <p:sp>
        <p:nvSpPr>
          <p:cNvPr id="7" name="Rechteck 6">
            <a:extLst>
              <a:ext uri="{FF2B5EF4-FFF2-40B4-BE49-F238E27FC236}">
                <a16:creationId xmlns:a16="http://schemas.microsoft.com/office/drawing/2014/main" id="{3F78249B-90E9-40F0-A02E-440D63F0291B}"/>
              </a:ext>
            </a:extLst>
          </p:cNvPr>
          <p:cNvSpPr/>
          <p:nvPr/>
        </p:nvSpPr>
        <p:spPr>
          <a:xfrm>
            <a:off x="3148149" y="1317009"/>
            <a:ext cx="8527869" cy="50315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Rechteck 7">
            <a:extLst>
              <a:ext uri="{FF2B5EF4-FFF2-40B4-BE49-F238E27FC236}">
                <a16:creationId xmlns:a16="http://schemas.microsoft.com/office/drawing/2014/main" id="{0DB45B0F-319B-46D4-A19A-6CF10ABB89D2}"/>
              </a:ext>
            </a:extLst>
          </p:cNvPr>
          <p:cNvSpPr/>
          <p:nvPr/>
        </p:nvSpPr>
        <p:spPr>
          <a:xfrm>
            <a:off x="3471626" y="6348549"/>
            <a:ext cx="8527869" cy="5236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Rechteck 8">
            <a:extLst>
              <a:ext uri="{FF2B5EF4-FFF2-40B4-BE49-F238E27FC236}">
                <a16:creationId xmlns:a16="http://schemas.microsoft.com/office/drawing/2014/main" id="{4F05EA19-CE30-474A-8C3C-424E7EBAA569}"/>
              </a:ext>
            </a:extLst>
          </p:cNvPr>
          <p:cNvSpPr/>
          <p:nvPr/>
        </p:nvSpPr>
        <p:spPr>
          <a:xfrm>
            <a:off x="953588" y="6288906"/>
            <a:ext cx="1500853" cy="57602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Rechteck 9">
            <a:extLst>
              <a:ext uri="{FF2B5EF4-FFF2-40B4-BE49-F238E27FC236}">
                <a16:creationId xmlns:a16="http://schemas.microsoft.com/office/drawing/2014/main" id="{8BFE1E7D-78FC-4C89-B272-39F0AF081090}"/>
              </a:ext>
            </a:extLst>
          </p:cNvPr>
          <p:cNvSpPr/>
          <p:nvPr/>
        </p:nvSpPr>
        <p:spPr>
          <a:xfrm>
            <a:off x="734554" y="5988630"/>
            <a:ext cx="381974" cy="32456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2343160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DA793A4-7F48-4C21-A560-8902B298F38D}"/>
              </a:ext>
            </a:extLst>
          </p:cNvPr>
          <p:cNvSpPr>
            <a:spLocks noGrp="1"/>
          </p:cNvSpPr>
          <p:nvPr>
            <p:ph type="title"/>
          </p:nvPr>
        </p:nvSpPr>
        <p:spPr/>
        <p:txBody>
          <a:bodyPr/>
          <a:lstStyle/>
          <a:p>
            <a:r>
              <a:rPr lang="de-DE" b="1" dirty="0" err="1"/>
              <a:t>Where</a:t>
            </a:r>
            <a:r>
              <a:rPr lang="de-DE" b="1" dirty="0"/>
              <a:t> </a:t>
            </a:r>
            <a:r>
              <a:rPr lang="de-DE" b="1" dirty="0" err="1"/>
              <a:t>are</a:t>
            </a:r>
            <a:r>
              <a:rPr lang="de-DE" b="1" dirty="0"/>
              <a:t> </a:t>
            </a:r>
            <a:r>
              <a:rPr lang="de-DE" b="1" dirty="0" err="1"/>
              <a:t>we</a:t>
            </a:r>
            <a:r>
              <a:rPr lang="de-DE" b="1" dirty="0"/>
              <a:t> </a:t>
            </a:r>
            <a:r>
              <a:rPr lang="de-DE" b="1" dirty="0" err="1"/>
              <a:t>today</a:t>
            </a:r>
            <a:r>
              <a:rPr lang="de-DE" b="1" dirty="0"/>
              <a:t>?</a:t>
            </a:r>
          </a:p>
        </p:txBody>
      </p:sp>
      <p:pic>
        <p:nvPicPr>
          <p:cNvPr id="5" name="Inhaltsplatzhalter 4">
            <a:extLst>
              <a:ext uri="{FF2B5EF4-FFF2-40B4-BE49-F238E27FC236}">
                <a16:creationId xmlns:a16="http://schemas.microsoft.com/office/drawing/2014/main" id="{607CAEA8-B4EE-4A71-ACE7-263E13BA84C7}"/>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953589" y="1317009"/>
            <a:ext cx="10607040" cy="5540991"/>
          </a:xfrm>
        </p:spPr>
      </p:pic>
      <p:sp>
        <p:nvSpPr>
          <p:cNvPr id="7" name="Rechteck 6">
            <a:extLst>
              <a:ext uri="{FF2B5EF4-FFF2-40B4-BE49-F238E27FC236}">
                <a16:creationId xmlns:a16="http://schemas.microsoft.com/office/drawing/2014/main" id="{3F78249B-90E9-40F0-A02E-440D63F0291B}"/>
              </a:ext>
            </a:extLst>
          </p:cNvPr>
          <p:cNvSpPr/>
          <p:nvPr/>
        </p:nvSpPr>
        <p:spPr>
          <a:xfrm>
            <a:off x="5293895" y="1317009"/>
            <a:ext cx="6382123" cy="50315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Rechteck 7">
            <a:extLst>
              <a:ext uri="{FF2B5EF4-FFF2-40B4-BE49-F238E27FC236}">
                <a16:creationId xmlns:a16="http://schemas.microsoft.com/office/drawing/2014/main" id="{0DB45B0F-319B-46D4-A19A-6CF10ABB89D2}"/>
              </a:ext>
            </a:extLst>
          </p:cNvPr>
          <p:cNvSpPr/>
          <p:nvPr/>
        </p:nvSpPr>
        <p:spPr>
          <a:xfrm>
            <a:off x="5617372" y="6348549"/>
            <a:ext cx="6382123" cy="5236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Rechteck 8">
            <a:extLst>
              <a:ext uri="{FF2B5EF4-FFF2-40B4-BE49-F238E27FC236}">
                <a16:creationId xmlns:a16="http://schemas.microsoft.com/office/drawing/2014/main" id="{4F05EA19-CE30-474A-8C3C-424E7EBAA569}"/>
              </a:ext>
            </a:extLst>
          </p:cNvPr>
          <p:cNvSpPr/>
          <p:nvPr/>
        </p:nvSpPr>
        <p:spPr>
          <a:xfrm>
            <a:off x="953588" y="6288906"/>
            <a:ext cx="1500853" cy="57602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Rechteck 9">
            <a:extLst>
              <a:ext uri="{FF2B5EF4-FFF2-40B4-BE49-F238E27FC236}">
                <a16:creationId xmlns:a16="http://schemas.microsoft.com/office/drawing/2014/main" id="{8BFE1E7D-78FC-4C89-B272-39F0AF081090}"/>
              </a:ext>
            </a:extLst>
          </p:cNvPr>
          <p:cNvSpPr/>
          <p:nvPr/>
        </p:nvSpPr>
        <p:spPr>
          <a:xfrm>
            <a:off x="734554" y="5988630"/>
            <a:ext cx="381974" cy="32456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7906510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DA793A4-7F48-4C21-A560-8902B298F38D}"/>
              </a:ext>
            </a:extLst>
          </p:cNvPr>
          <p:cNvSpPr>
            <a:spLocks noGrp="1"/>
          </p:cNvSpPr>
          <p:nvPr>
            <p:ph type="title"/>
          </p:nvPr>
        </p:nvSpPr>
        <p:spPr/>
        <p:txBody>
          <a:bodyPr/>
          <a:lstStyle/>
          <a:p>
            <a:r>
              <a:rPr lang="de-DE" b="1" dirty="0" err="1"/>
              <a:t>Where</a:t>
            </a:r>
            <a:r>
              <a:rPr lang="de-DE" b="1" dirty="0"/>
              <a:t> </a:t>
            </a:r>
            <a:r>
              <a:rPr lang="de-DE" b="1" dirty="0" err="1"/>
              <a:t>are</a:t>
            </a:r>
            <a:r>
              <a:rPr lang="de-DE" b="1" dirty="0"/>
              <a:t> </a:t>
            </a:r>
            <a:r>
              <a:rPr lang="de-DE" b="1" dirty="0" err="1"/>
              <a:t>we</a:t>
            </a:r>
            <a:r>
              <a:rPr lang="de-DE" b="1" dirty="0"/>
              <a:t> </a:t>
            </a:r>
            <a:r>
              <a:rPr lang="de-DE" b="1" dirty="0" err="1"/>
              <a:t>today</a:t>
            </a:r>
            <a:r>
              <a:rPr lang="de-DE" b="1" dirty="0"/>
              <a:t>?</a:t>
            </a:r>
          </a:p>
        </p:txBody>
      </p:sp>
      <p:pic>
        <p:nvPicPr>
          <p:cNvPr id="5" name="Inhaltsplatzhalter 4">
            <a:extLst>
              <a:ext uri="{FF2B5EF4-FFF2-40B4-BE49-F238E27FC236}">
                <a16:creationId xmlns:a16="http://schemas.microsoft.com/office/drawing/2014/main" id="{607CAEA8-B4EE-4A71-ACE7-263E13BA84C7}"/>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953589" y="1317009"/>
            <a:ext cx="10607040" cy="5540991"/>
          </a:xfrm>
        </p:spPr>
      </p:pic>
      <p:sp>
        <p:nvSpPr>
          <p:cNvPr id="7" name="Rechteck 6">
            <a:extLst>
              <a:ext uri="{FF2B5EF4-FFF2-40B4-BE49-F238E27FC236}">
                <a16:creationId xmlns:a16="http://schemas.microsoft.com/office/drawing/2014/main" id="{3F78249B-90E9-40F0-A02E-440D63F0291B}"/>
              </a:ext>
            </a:extLst>
          </p:cNvPr>
          <p:cNvSpPr/>
          <p:nvPr/>
        </p:nvSpPr>
        <p:spPr>
          <a:xfrm>
            <a:off x="7093819" y="1317009"/>
            <a:ext cx="4582199" cy="50315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Rechteck 7">
            <a:extLst>
              <a:ext uri="{FF2B5EF4-FFF2-40B4-BE49-F238E27FC236}">
                <a16:creationId xmlns:a16="http://schemas.microsoft.com/office/drawing/2014/main" id="{0DB45B0F-319B-46D4-A19A-6CF10ABB89D2}"/>
              </a:ext>
            </a:extLst>
          </p:cNvPr>
          <p:cNvSpPr/>
          <p:nvPr/>
        </p:nvSpPr>
        <p:spPr>
          <a:xfrm>
            <a:off x="7786838" y="6348549"/>
            <a:ext cx="4212657" cy="5236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Rechteck 8">
            <a:extLst>
              <a:ext uri="{FF2B5EF4-FFF2-40B4-BE49-F238E27FC236}">
                <a16:creationId xmlns:a16="http://schemas.microsoft.com/office/drawing/2014/main" id="{4F05EA19-CE30-474A-8C3C-424E7EBAA569}"/>
              </a:ext>
            </a:extLst>
          </p:cNvPr>
          <p:cNvSpPr/>
          <p:nvPr/>
        </p:nvSpPr>
        <p:spPr>
          <a:xfrm>
            <a:off x="953588" y="6288906"/>
            <a:ext cx="1500853" cy="57602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Rechteck 9">
            <a:extLst>
              <a:ext uri="{FF2B5EF4-FFF2-40B4-BE49-F238E27FC236}">
                <a16:creationId xmlns:a16="http://schemas.microsoft.com/office/drawing/2014/main" id="{8BFE1E7D-78FC-4C89-B272-39F0AF081090}"/>
              </a:ext>
            </a:extLst>
          </p:cNvPr>
          <p:cNvSpPr/>
          <p:nvPr/>
        </p:nvSpPr>
        <p:spPr>
          <a:xfrm>
            <a:off x="734554" y="5988630"/>
            <a:ext cx="381974" cy="32456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14309510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DA793A4-7F48-4C21-A560-8902B298F38D}"/>
              </a:ext>
            </a:extLst>
          </p:cNvPr>
          <p:cNvSpPr>
            <a:spLocks noGrp="1"/>
          </p:cNvSpPr>
          <p:nvPr>
            <p:ph type="title"/>
          </p:nvPr>
        </p:nvSpPr>
        <p:spPr/>
        <p:txBody>
          <a:bodyPr/>
          <a:lstStyle/>
          <a:p>
            <a:r>
              <a:rPr lang="de-DE" b="1" dirty="0" err="1"/>
              <a:t>Where</a:t>
            </a:r>
            <a:r>
              <a:rPr lang="de-DE" b="1" dirty="0"/>
              <a:t> </a:t>
            </a:r>
            <a:r>
              <a:rPr lang="de-DE" b="1" dirty="0" err="1"/>
              <a:t>are</a:t>
            </a:r>
            <a:r>
              <a:rPr lang="de-DE" b="1" dirty="0"/>
              <a:t> </a:t>
            </a:r>
            <a:r>
              <a:rPr lang="de-DE" b="1" dirty="0" err="1"/>
              <a:t>we</a:t>
            </a:r>
            <a:r>
              <a:rPr lang="de-DE" b="1" dirty="0"/>
              <a:t> </a:t>
            </a:r>
            <a:r>
              <a:rPr lang="de-DE" b="1" dirty="0" err="1"/>
              <a:t>today</a:t>
            </a:r>
            <a:r>
              <a:rPr lang="de-DE" b="1" dirty="0"/>
              <a:t>?</a:t>
            </a:r>
          </a:p>
        </p:txBody>
      </p:sp>
      <p:pic>
        <p:nvPicPr>
          <p:cNvPr id="5" name="Inhaltsplatzhalter 4">
            <a:extLst>
              <a:ext uri="{FF2B5EF4-FFF2-40B4-BE49-F238E27FC236}">
                <a16:creationId xmlns:a16="http://schemas.microsoft.com/office/drawing/2014/main" id="{607CAEA8-B4EE-4A71-ACE7-263E13BA84C7}"/>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953589" y="1317009"/>
            <a:ext cx="10607040" cy="5540991"/>
          </a:xfrm>
        </p:spPr>
      </p:pic>
      <p:sp>
        <p:nvSpPr>
          <p:cNvPr id="7" name="Rechteck 6">
            <a:extLst>
              <a:ext uri="{FF2B5EF4-FFF2-40B4-BE49-F238E27FC236}">
                <a16:creationId xmlns:a16="http://schemas.microsoft.com/office/drawing/2014/main" id="{3F78249B-90E9-40F0-A02E-440D63F0291B}"/>
              </a:ext>
            </a:extLst>
          </p:cNvPr>
          <p:cNvSpPr/>
          <p:nvPr/>
        </p:nvSpPr>
        <p:spPr>
          <a:xfrm>
            <a:off x="9259503" y="1317009"/>
            <a:ext cx="2416515" cy="50315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Rechteck 7">
            <a:extLst>
              <a:ext uri="{FF2B5EF4-FFF2-40B4-BE49-F238E27FC236}">
                <a16:creationId xmlns:a16="http://schemas.microsoft.com/office/drawing/2014/main" id="{0DB45B0F-319B-46D4-A19A-6CF10ABB89D2}"/>
              </a:ext>
            </a:extLst>
          </p:cNvPr>
          <p:cNvSpPr/>
          <p:nvPr/>
        </p:nvSpPr>
        <p:spPr>
          <a:xfrm>
            <a:off x="8884118" y="6348549"/>
            <a:ext cx="3115377" cy="5236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Rechteck 8">
            <a:extLst>
              <a:ext uri="{FF2B5EF4-FFF2-40B4-BE49-F238E27FC236}">
                <a16:creationId xmlns:a16="http://schemas.microsoft.com/office/drawing/2014/main" id="{4F05EA19-CE30-474A-8C3C-424E7EBAA569}"/>
              </a:ext>
            </a:extLst>
          </p:cNvPr>
          <p:cNvSpPr/>
          <p:nvPr/>
        </p:nvSpPr>
        <p:spPr>
          <a:xfrm>
            <a:off x="953588" y="6288906"/>
            <a:ext cx="1500853" cy="57602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Rechteck 9">
            <a:extLst>
              <a:ext uri="{FF2B5EF4-FFF2-40B4-BE49-F238E27FC236}">
                <a16:creationId xmlns:a16="http://schemas.microsoft.com/office/drawing/2014/main" id="{8BFE1E7D-78FC-4C89-B272-39F0AF081090}"/>
              </a:ext>
            </a:extLst>
          </p:cNvPr>
          <p:cNvSpPr/>
          <p:nvPr/>
        </p:nvSpPr>
        <p:spPr>
          <a:xfrm>
            <a:off x="734554" y="5988630"/>
            <a:ext cx="381974" cy="32456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6556139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DA793A4-7F48-4C21-A560-8902B298F38D}"/>
              </a:ext>
            </a:extLst>
          </p:cNvPr>
          <p:cNvSpPr>
            <a:spLocks noGrp="1"/>
          </p:cNvSpPr>
          <p:nvPr>
            <p:ph type="title"/>
          </p:nvPr>
        </p:nvSpPr>
        <p:spPr/>
        <p:txBody>
          <a:bodyPr/>
          <a:lstStyle/>
          <a:p>
            <a:r>
              <a:rPr lang="de-DE" b="1" dirty="0" err="1"/>
              <a:t>Where</a:t>
            </a:r>
            <a:r>
              <a:rPr lang="de-DE" b="1" dirty="0"/>
              <a:t> </a:t>
            </a:r>
            <a:r>
              <a:rPr lang="de-DE" b="1" dirty="0" err="1"/>
              <a:t>are</a:t>
            </a:r>
            <a:r>
              <a:rPr lang="de-DE" b="1" dirty="0"/>
              <a:t> </a:t>
            </a:r>
            <a:r>
              <a:rPr lang="de-DE" b="1" dirty="0" err="1"/>
              <a:t>we</a:t>
            </a:r>
            <a:r>
              <a:rPr lang="de-DE" b="1" dirty="0"/>
              <a:t> </a:t>
            </a:r>
            <a:r>
              <a:rPr lang="de-DE" b="1" dirty="0" err="1"/>
              <a:t>heading</a:t>
            </a:r>
            <a:r>
              <a:rPr lang="de-DE" b="1" dirty="0"/>
              <a:t>?</a:t>
            </a:r>
          </a:p>
        </p:txBody>
      </p:sp>
      <p:sp>
        <p:nvSpPr>
          <p:cNvPr id="9" name="Rechteck 8">
            <a:extLst>
              <a:ext uri="{FF2B5EF4-FFF2-40B4-BE49-F238E27FC236}">
                <a16:creationId xmlns:a16="http://schemas.microsoft.com/office/drawing/2014/main" id="{4F05EA19-CE30-474A-8C3C-424E7EBAA569}"/>
              </a:ext>
            </a:extLst>
          </p:cNvPr>
          <p:cNvSpPr/>
          <p:nvPr/>
        </p:nvSpPr>
        <p:spPr>
          <a:xfrm>
            <a:off x="953588" y="6288906"/>
            <a:ext cx="1500853" cy="57602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Rechteck 9">
            <a:extLst>
              <a:ext uri="{FF2B5EF4-FFF2-40B4-BE49-F238E27FC236}">
                <a16:creationId xmlns:a16="http://schemas.microsoft.com/office/drawing/2014/main" id="{8BFE1E7D-78FC-4C89-B272-39F0AF081090}"/>
              </a:ext>
            </a:extLst>
          </p:cNvPr>
          <p:cNvSpPr/>
          <p:nvPr/>
        </p:nvSpPr>
        <p:spPr>
          <a:xfrm>
            <a:off x="734554" y="5988630"/>
            <a:ext cx="381974" cy="32456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 name="Inhaltsplatzhalter 3">
            <a:extLst>
              <a:ext uri="{FF2B5EF4-FFF2-40B4-BE49-F238E27FC236}">
                <a16:creationId xmlns:a16="http://schemas.microsoft.com/office/drawing/2014/main" id="{7B742828-19BE-4CFE-9A07-71E820DD6B13}"/>
              </a:ext>
            </a:extLst>
          </p:cNvPr>
          <p:cNvSpPr>
            <a:spLocks noGrp="1"/>
          </p:cNvSpPr>
          <p:nvPr>
            <p:ph idx="1"/>
          </p:nvPr>
        </p:nvSpPr>
        <p:spPr/>
        <p:txBody>
          <a:bodyPr/>
          <a:lstStyle/>
          <a:p>
            <a:endParaRPr lang="de-DE"/>
          </a:p>
        </p:txBody>
      </p:sp>
      <p:pic>
        <p:nvPicPr>
          <p:cNvPr id="8" name="Inhaltsplatzhalter 4">
            <a:extLst>
              <a:ext uri="{FF2B5EF4-FFF2-40B4-BE49-F238E27FC236}">
                <a16:creationId xmlns:a16="http://schemas.microsoft.com/office/drawing/2014/main" id="{A9F3EE4A-1311-4891-8BF5-52AE60FF40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3589" y="1317009"/>
            <a:ext cx="10607040" cy="5540991"/>
          </a:xfrm>
          <a:prstGeom prst="rect">
            <a:avLst/>
          </a:prstGeom>
        </p:spPr>
      </p:pic>
    </p:spTree>
    <p:extLst>
      <p:ext uri="{BB962C8B-B14F-4D97-AF65-F5344CB8AC3E}">
        <p14:creationId xmlns:p14="http://schemas.microsoft.com/office/powerpoint/2010/main" val="1583359102"/>
      </p:ext>
    </p:extLst>
  </p:cSld>
  <p:clrMapOvr>
    <a:masterClrMapping/>
  </p:clrMapOvr>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3731</Words>
  <Application>Microsoft Office PowerPoint</Application>
  <PresentationFormat>Breitbild</PresentationFormat>
  <Paragraphs>156</Paragraphs>
  <Slides>48</Slides>
  <Notes>48</Notes>
  <HiddenSlides>0</HiddenSlides>
  <MMClips>0</MMClips>
  <ScaleCrop>false</ScaleCrop>
  <HeadingPairs>
    <vt:vector size="6" baseType="variant">
      <vt:variant>
        <vt:lpstr>Verwendete Schriftarten</vt:lpstr>
      </vt:variant>
      <vt:variant>
        <vt:i4>5</vt:i4>
      </vt:variant>
      <vt:variant>
        <vt:lpstr>Design</vt:lpstr>
      </vt:variant>
      <vt:variant>
        <vt:i4>1</vt:i4>
      </vt:variant>
      <vt:variant>
        <vt:lpstr>Folientitel</vt:lpstr>
      </vt:variant>
      <vt:variant>
        <vt:i4>48</vt:i4>
      </vt:variant>
    </vt:vector>
  </HeadingPairs>
  <TitlesOfParts>
    <vt:vector size="54" baseType="lpstr">
      <vt:lpstr>Adobe Gothic Std B</vt:lpstr>
      <vt:lpstr>Arial</vt:lpstr>
      <vt:lpstr>Calibri</vt:lpstr>
      <vt:lpstr>Calibri Light</vt:lpstr>
      <vt:lpstr>Comic Sans MS</vt:lpstr>
      <vt:lpstr>Office</vt:lpstr>
      <vt:lpstr>The Future  of Making Making the Future</vt:lpstr>
      <vt:lpstr>Who‘s afraid of Artificial Intelligence?</vt:lpstr>
      <vt:lpstr>PowerPoint-Präsentation</vt:lpstr>
      <vt:lpstr>Manufacturing Data</vt:lpstr>
      <vt:lpstr>Where are we today?</vt:lpstr>
      <vt:lpstr>Where are we today?</vt:lpstr>
      <vt:lpstr>Where are we today?</vt:lpstr>
      <vt:lpstr>Where are we today?</vt:lpstr>
      <vt:lpstr>Where are we heading?</vt:lpstr>
      <vt:lpstr>PowerPoint-Präsentation</vt:lpstr>
      <vt:lpstr>PowerPoint-Präsentation</vt:lpstr>
      <vt:lpstr>What we don‘t know can hurt us</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Future  of Making Making the Future</dc:title>
  <dc:creator>Tim Cole</dc:creator>
  <cp:lastModifiedBy>Tim Cole</cp:lastModifiedBy>
  <cp:revision>31</cp:revision>
  <dcterms:created xsi:type="dcterms:W3CDTF">2021-05-05T06:30:11Z</dcterms:created>
  <dcterms:modified xsi:type="dcterms:W3CDTF">2021-05-10T07:58:32Z</dcterms:modified>
</cp:coreProperties>
</file>